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1" r:id="rId1"/>
  </p:sldMasterIdLst>
  <p:notesMasterIdLst>
    <p:notesMasterId r:id="rId15"/>
  </p:notesMasterIdLst>
  <p:handoutMasterIdLst>
    <p:handoutMasterId r:id="rId16"/>
  </p:handoutMasterIdLst>
  <p:sldIdLst>
    <p:sldId id="275" r:id="rId2"/>
    <p:sldId id="257" r:id="rId3"/>
    <p:sldId id="289" r:id="rId4"/>
    <p:sldId id="290" r:id="rId5"/>
    <p:sldId id="295" r:id="rId6"/>
    <p:sldId id="294" r:id="rId7"/>
    <p:sldId id="293" r:id="rId8"/>
    <p:sldId id="297" r:id="rId9"/>
    <p:sldId id="298" r:id="rId10"/>
    <p:sldId id="299" r:id="rId11"/>
    <p:sldId id="296" r:id="rId12"/>
    <p:sldId id="300" r:id="rId13"/>
    <p:sldId id="28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00"/>
    <a:srgbClr val="0EAE9F"/>
    <a:srgbClr val="13B09B"/>
    <a:srgbClr val="0290F8"/>
    <a:srgbClr val="FE59D0"/>
    <a:srgbClr val="F55455"/>
    <a:srgbClr val="FF9732"/>
    <a:srgbClr val="02B64E"/>
    <a:srgbClr val="1BCFE9"/>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3"/>
  </p:normalViewPr>
  <p:slideViewPr>
    <p:cSldViewPr snapToGrid="0" snapToObjects="1">
      <p:cViewPr varScale="1">
        <p:scale>
          <a:sx n="105" d="100"/>
          <a:sy n="105" d="100"/>
        </p:scale>
        <p:origin x="120" y="13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01/17/2020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01/17/2020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203290"/>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300865"/>
            <a:ext cx="5815852" cy="1504844"/>
          </a:xfrm>
          <a:effectLst/>
        </p:spPr>
        <p:txBody>
          <a:bodyPr anchor="b">
            <a:normAutofit/>
          </a:bodyPr>
          <a:lstStyle>
            <a:lvl1pPr>
              <a:defRPr sz="3600">
                <a:solidFill>
                  <a:schemeClr val="tx1"/>
                </a:solidFill>
              </a:defRPr>
            </a:lvl1pPr>
          </a:lstStyle>
          <a:p>
            <a:endParaRPr lang="en-US" dirty="0"/>
          </a:p>
        </p:txBody>
      </p:sp>
      <p:sp>
        <p:nvSpPr>
          <p:cNvPr id="3" name="Subtitle 2"/>
          <p:cNvSpPr>
            <a:spLocks noGrp="1"/>
          </p:cNvSpPr>
          <p:nvPr>
            <p:ph type="subTitle" idx="1" hasCustomPrompt="1"/>
          </p:nvPr>
        </p:nvSpPr>
        <p:spPr>
          <a:xfrm>
            <a:off x="316712" y="3800535"/>
            <a:ext cx="5741894"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SPIKE PRIME LESSONS</a:t>
            </a:r>
          </a:p>
        </p:txBody>
      </p:sp>
      <p:pic>
        <p:nvPicPr>
          <p:cNvPr id="9" name="Picture 8" descr="A picture containing drawing&#10;&#10;Description automatically generated">
            <a:extLst>
              <a:ext uri="{FF2B5EF4-FFF2-40B4-BE49-F238E27FC236}">
                <a16:creationId xmlns:a16="http://schemas.microsoft.com/office/drawing/2014/main" id="{26780A6E-BC42-443E-B6EE-CF18D754C376}"/>
              </a:ext>
            </a:extLst>
          </p:cNvPr>
          <p:cNvPicPr>
            <a:picLocks noChangeAspect="1"/>
          </p:cNvPicPr>
          <p:nvPr userDrawn="1"/>
        </p:nvPicPr>
        <p:blipFill rotWithShape="1">
          <a:blip r:embed="rId2">
            <a:clrChange>
              <a:clrFrom>
                <a:srgbClr val="000000"/>
              </a:clrFrom>
              <a:clrTo>
                <a:srgbClr val="000000">
                  <a:alpha val="0"/>
                </a:srgbClr>
              </a:clrTo>
            </a:clrChange>
          </a:blip>
          <a:srcRect b="32885"/>
          <a:stretch/>
        </p:blipFill>
        <p:spPr>
          <a:xfrm>
            <a:off x="179837" y="1052244"/>
            <a:ext cx="1668346" cy="1119706"/>
          </a:xfrm>
          <a:prstGeom prst="rect">
            <a:avLst/>
          </a:prstGeom>
        </p:spPr>
      </p:pic>
      <p:sp>
        <p:nvSpPr>
          <p:cNvPr id="11" name="TextBox 10">
            <a:extLst>
              <a:ext uri="{FF2B5EF4-FFF2-40B4-BE49-F238E27FC236}">
                <a16:creationId xmlns:a16="http://schemas.microsoft.com/office/drawing/2014/main" id="{8613C618-BE4E-4AD7-9CD9-0AB9F17BD5D4}"/>
              </a:ext>
            </a:extLst>
          </p:cNvPr>
          <p:cNvSpPr txBox="1"/>
          <p:nvPr userDrawn="1"/>
        </p:nvSpPr>
        <p:spPr>
          <a:xfrm>
            <a:off x="6058605" y="737053"/>
            <a:ext cx="29112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By the Creators of EV3Lessons</a:t>
            </a:r>
          </a:p>
          <a:p>
            <a:endParaRPr lang="en-US" sz="1600" dirty="0"/>
          </a:p>
        </p:txBody>
      </p:sp>
      <p:pic>
        <p:nvPicPr>
          <p:cNvPr id="12" name="Picture 11" descr="A picture containing sitting, game, remote, video&#10;&#10;Description automatically generated">
            <a:extLst>
              <a:ext uri="{FF2B5EF4-FFF2-40B4-BE49-F238E27FC236}">
                <a16:creationId xmlns:a16="http://schemas.microsoft.com/office/drawing/2014/main" id="{19D0660C-C674-40CA-9A39-C1E73533C99D}"/>
              </a:ext>
            </a:extLst>
          </p:cNvPr>
          <p:cNvPicPr>
            <a:picLocks noChangeAspect="1"/>
          </p:cNvPicPr>
          <p:nvPr userDrawn="1"/>
        </p:nvPicPr>
        <p:blipFill rotWithShape="1">
          <a:blip r:embed="rId3">
            <a:alphaModFix/>
          </a:blip>
          <a:srcRect l="24583" t="2888" r="29917" b="4667"/>
          <a:stretch/>
        </p:blipFill>
        <p:spPr>
          <a:xfrm>
            <a:off x="6058605" y="1349909"/>
            <a:ext cx="2672408" cy="4072241"/>
          </a:xfrm>
          <a:prstGeom prst="rect">
            <a:avLst/>
          </a:prstGeom>
        </p:spPr>
      </p:pic>
      <p:grpSp>
        <p:nvGrpSpPr>
          <p:cNvPr id="10" name="Group 9">
            <a:extLst>
              <a:ext uri="{FF2B5EF4-FFF2-40B4-BE49-F238E27FC236}">
                <a16:creationId xmlns:a16="http://schemas.microsoft.com/office/drawing/2014/main" id="{4B69029F-0264-491E-B811-65F7DA3CBBB0}"/>
              </a:ext>
            </a:extLst>
          </p:cNvPr>
          <p:cNvGrpSpPr/>
          <p:nvPr userDrawn="1"/>
        </p:nvGrpSpPr>
        <p:grpSpPr>
          <a:xfrm>
            <a:off x="179837" y="5056246"/>
            <a:ext cx="4773538" cy="1188622"/>
            <a:chOff x="131592" y="5034964"/>
            <a:chExt cx="4773538" cy="1188622"/>
          </a:xfrm>
        </p:grpSpPr>
        <p:pic>
          <p:nvPicPr>
            <p:cNvPr id="13" name="Picture 12" descr="A picture containing drawing, window&#10;&#10;Description automatically generated">
              <a:extLst>
                <a:ext uri="{FF2B5EF4-FFF2-40B4-BE49-F238E27FC236}">
                  <a16:creationId xmlns:a16="http://schemas.microsoft.com/office/drawing/2014/main" id="{ABD06244-04F9-463D-A4DB-628C04BB8546}"/>
                </a:ext>
              </a:extLst>
            </p:cNvPr>
            <p:cNvPicPr>
              <a:picLocks noChangeAspect="1"/>
            </p:cNvPicPr>
            <p:nvPr userDrawn="1"/>
          </p:nvPicPr>
          <p:blipFill>
            <a:blip r:embed="rId4"/>
            <a:stretch>
              <a:fillRect/>
            </a:stretch>
          </p:blipFill>
          <p:spPr>
            <a:xfrm>
              <a:off x="1326564" y="5034964"/>
              <a:ext cx="1188622" cy="1188622"/>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63D75727-DAE8-4F50-8B40-C2AB0C6A949F}"/>
                </a:ext>
              </a:extLst>
            </p:cNvPr>
            <p:cNvPicPr>
              <a:picLocks noChangeAspect="1"/>
            </p:cNvPicPr>
            <p:nvPr userDrawn="1"/>
          </p:nvPicPr>
          <p:blipFill>
            <a:blip r:embed="rId5"/>
            <a:stretch>
              <a:fillRect/>
            </a:stretch>
          </p:blipFill>
          <p:spPr>
            <a:xfrm>
              <a:off x="131592" y="5034964"/>
              <a:ext cx="1188622" cy="1188622"/>
            </a:xfrm>
            <a:prstGeom prst="rect">
              <a:avLst/>
            </a:prstGeom>
          </p:spPr>
        </p:pic>
        <p:pic>
          <p:nvPicPr>
            <p:cNvPr id="15" name="Picture 14" descr="A picture containing drawing, holding&#10;&#10;Description automatically generated">
              <a:extLst>
                <a:ext uri="{FF2B5EF4-FFF2-40B4-BE49-F238E27FC236}">
                  <a16:creationId xmlns:a16="http://schemas.microsoft.com/office/drawing/2014/main" id="{65AA8D01-3E12-417C-866C-09E77342F6AA}"/>
                </a:ext>
              </a:extLst>
            </p:cNvPr>
            <p:cNvPicPr>
              <a:picLocks noChangeAspect="1"/>
            </p:cNvPicPr>
            <p:nvPr userDrawn="1"/>
          </p:nvPicPr>
          <p:blipFill>
            <a:blip r:embed="rId6"/>
            <a:stretch>
              <a:fillRect/>
            </a:stretch>
          </p:blipFill>
          <p:spPr>
            <a:xfrm>
              <a:off x="3716508" y="5034964"/>
              <a:ext cx="1188622" cy="1188622"/>
            </a:xfrm>
            <a:prstGeom prst="rect">
              <a:avLst/>
            </a:prstGeom>
          </p:spPr>
        </p:pic>
        <p:pic>
          <p:nvPicPr>
            <p:cNvPr id="16" name="Picture 15" descr="A picture containing drawing, building, purple, window&#10;&#10;Description automatically generated">
              <a:extLst>
                <a:ext uri="{FF2B5EF4-FFF2-40B4-BE49-F238E27FC236}">
                  <a16:creationId xmlns:a16="http://schemas.microsoft.com/office/drawing/2014/main" id="{BA4509F5-9711-4A35-B736-E2BAFCB547F0}"/>
                </a:ext>
              </a:extLst>
            </p:cNvPr>
            <p:cNvPicPr>
              <a:picLocks noChangeAspect="1"/>
            </p:cNvPicPr>
            <p:nvPr userDrawn="1"/>
          </p:nvPicPr>
          <p:blipFill>
            <a:blip r:embed="rId7"/>
            <a:stretch>
              <a:fillRect/>
            </a:stretch>
          </p:blipFill>
          <p:spPr>
            <a:xfrm>
              <a:off x="2521536" y="5034964"/>
              <a:ext cx="1188622" cy="1188622"/>
            </a:xfrm>
            <a:prstGeom prst="rect">
              <a:avLst/>
            </a:prstGeom>
          </p:spPr>
        </p:pic>
      </p:grpSp>
    </p:spTree>
    <p:extLst>
      <p:ext uri="{BB962C8B-B14F-4D97-AF65-F5344CB8AC3E}">
        <p14:creationId xmlns:p14="http://schemas.microsoft.com/office/powerpoint/2010/main" val="246255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1/17/2020)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83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2020 SPIKE Prime Lessons (primelessons.org) CC-BY-NC-SA.  (Last edit: 1/17/2020)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037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5088" y="1140006"/>
            <a:ext cx="8831580" cy="5082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09" y="6321349"/>
            <a:ext cx="4870585" cy="365125"/>
          </a:xfrm>
          <a:prstGeom prst="rect">
            <a:avLst/>
          </a:prstGeom>
        </p:spPr>
        <p:txBody>
          <a:bodyPr/>
          <a:lstStyle>
            <a:lvl1pPr>
              <a:defRPr sz="900"/>
            </a:lvl1pPr>
          </a:lstStyle>
          <a:p>
            <a:r>
              <a:rPr lang="en-US"/>
              <a:t>Copyright © 2020 SPIKE Prime Lessons (primelessons.org) CC-BY-NC-SA.  (Last edit: 1/17/2020)</a:t>
            </a:r>
            <a:endParaRPr lang="en-US" dirty="0"/>
          </a:p>
        </p:txBody>
      </p:sp>
      <p:sp>
        <p:nvSpPr>
          <p:cNvPr id="6" name="Slide Number Placeholder 5"/>
          <p:cNvSpPr>
            <a:spLocks noGrp="1"/>
          </p:cNvSpPr>
          <p:nvPr>
            <p:ph type="sldNum" sz="quarter" idx="12"/>
          </p:nvPr>
        </p:nvSpPr>
        <p:spPr>
          <a:xfrm>
            <a:off x="8236372" y="632636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003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1/17/2020)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70926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1/17/2020)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698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1/17/2020)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30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1/17/2020)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977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1/17/2020)</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1/17/2020)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401991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1/17/2020)</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274969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143290" y="111873"/>
            <a:ext cx="2926080" cy="108000"/>
          </a:xfrm>
          <a:prstGeom prst="rect">
            <a:avLst/>
          </a:prstGeom>
          <a:solidFill>
            <a:srgbClr val="65D7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961BDB"/>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4870585" cy="365125"/>
          </a:xfrm>
          <a:prstGeom prst="rect">
            <a:avLst/>
          </a:prstGeom>
        </p:spPr>
        <p:txBody>
          <a:bodyPr/>
          <a:lstStyle>
            <a:lvl1pPr>
              <a:defRPr sz="1400"/>
            </a:lvl1pPr>
          </a:lstStyle>
          <a:p>
            <a:r>
              <a:rPr lang="en-US"/>
              <a:t>Copyright © 2020 SPIKE Prime Lessons (primelessons.org) CC-BY-NC-SA.  (Last edit: 1/17/2020)</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91153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utty.org/" TargetMode="External"/><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p:txBody>
          <a:bodyPr/>
          <a:lstStyle/>
          <a:p>
            <a:r>
              <a:rPr lang="en-US" dirty="0" err="1"/>
              <a:t>Micropython</a:t>
            </a:r>
            <a:r>
              <a:rPr lang="en-US" dirty="0"/>
              <a:t> on spike prime</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t>BY SANJAY AND ARVIND SESHAN</a:t>
            </a:r>
          </a:p>
        </p:txBody>
      </p:sp>
      <p:pic>
        <p:nvPicPr>
          <p:cNvPr id="4" name="Picture 2">
            <a:extLst>
              <a:ext uri="{FF2B5EF4-FFF2-40B4-BE49-F238E27FC236}">
                <a16:creationId xmlns:a16="http://schemas.microsoft.com/office/drawing/2014/main" id="{EE7BEDF8-ED3E-4A00-BBF6-57E1D9081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2041" y="2679192"/>
            <a:ext cx="1207320" cy="122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81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D9CC-630F-4BEB-B96C-5074B56D783A}"/>
              </a:ext>
            </a:extLst>
          </p:cNvPr>
          <p:cNvSpPr>
            <a:spLocks noGrp="1"/>
          </p:cNvSpPr>
          <p:nvPr>
            <p:ph type="title"/>
          </p:nvPr>
        </p:nvSpPr>
        <p:spPr/>
        <p:txBody>
          <a:bodyPr/>
          <a:lstStyle/>
          <a:p>
            <a:r>
              <a:rPr lang="en-US" dirty="0"/>
              <a:t>Other Modules/Libraries</a:t>
            </a:r>
          </a:p>
        </p:txBody>
      </p:sp>
      <p:sp>
        <p:nvSpPr>
          <p:cNvPr id="3" name="Content Placeholder 2">
            <a:extLst>
              <a:ext uri="{FF2B5EF4-FFF2-40B4-BE49-F238E27FC236}">
                <a16:creationId xmlns:a16="http://schemas.microsoft.com/office/drawing/2014/main" id="{8436FA09-3B87-4CBC-99CC-F0343D6A9412}"/>
              </a:ext>
            </a:extLst>
          </p:cNvPr>
          <p:cNvSpPr>
            <a:spLocks noGrp="1"/>
          </p:cNvSpPr>
          <p:nvPr>
            <p:ph idx="1"/>
          </p:nvPr>
        </p:nvSpPr>
        <p:spPr/>
        <p:txBody>
          <a:bodyPr/>
          <a:lstStyle/>
          <a:p>
            <a:r>
              <a:rPr lang="en-US" dirty="0"/>
              <a:t>You can use the import command to load any of the libraries you find and then use autocompletion or help() to explore their functions</a:t>
            </a:r>
          </a:p>
        </p:txBody>
      </p:sp>
      <p:sp>
        <p:nvSpPr>
          <p:cNvPr id="4" name="Footer Placeholder 3">
            <a:extLst>
              <a:ext uri="{FF2B5EF4-FFF2-40B4-BE49-F238E27FC236}">
                <a16:creationId xmlns:a16="http://schemas.microsoft.com/office/drawing/2014/main" id="{F2903359-5880-44F0-A906-D844CDA8780C}"/>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F744B257-1BF2-4F84-890B-51FFE89B5BAA}"/>
              </a:ext>
            </a:extLst>
          </p:cNvPr>
          <p:cNvSpPr>
            <a:spLocks noGrp="1"/>
          </p:cNvSpPr>
          <p:nvPr>
            <p:ph type="sldNum" sz="quarter" idx="12"/>
          </p:nvPr>
        </p:nvSpPr>
        <p:spPr/>
        <p:txBody>
          <a:bodyPr/>
          <a:lstStyle/>
          <a:p>
            <a:fld id="{BBD74847-7BE4-4E4D-8159-51DF7B93C616}" type="slidenum">
              <a:rPr lang="en-US" smtClean="0"/>
              <a:t>10</a:t>
            </a:fld>
            <a:endParaRPr lang="en-US"/>
          </a:p>
        </p:txBody>
      </p:sp>
      <p:sp>
        <p:nvSpPr>
          <p:cNvPr id="6" name="Rectangle 5">
            <a:extLst>
              <a:ext uri="{FF2B5EF4-FFF2-40B4-BE49-F238E27FC236}">
                <a16:creationId xmlns:a16="http://schemas.microsoft.com/office/drawing/2014/main" id="{CBF21260-126F-4DB0-9A60-1A9A0C80F6F4}"/>
              </a:ext>
            </a:extLst>
          </p:cNvPr>
          <p:cNvSpPr/>
          <p:nvPr/>
        </p:nvSpPr>
        <p:spPr>
          <a:xfrm>
            <a:off x="1682048" y="1810512"/>
            <a:ext cx="6190488" cy="30266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import random</a:t>
            </a:r>
          </a:p>
          <a:p>
            <a:r>
              <a:rPr lang="en-US" sz="1200" dirty="0">
                <a:latin typeface="Courier New" panose="02070309020205020404" pitchFamily="49" charset="0"/>
                <a:cs typeface="Courier New" panose="02070309020205020404" pitchFamily="49" charset="0"/>
              </a:rPr>
              <a:t>&gt;&gt;&gt; help(random)</a:t>
            </a:r>
          </a:p>
          <a:p>
            <a:r>
              <a:rPr lang="en-US" sz="1200" dirty="0">
                <a:latin typeface="Courier New" panose="02070309020205020404" pitchFamily="49" charset="0"/>
                <a:cs typeface="Courier New" panose="02070309020205020404" pitchFamily="49" charset="0"/>
              </a:rPr>
              <a:t>object &lt;module '</a:t>
            </a:r>
            <a:r>
              <a:rPr lang="en-US" sz="1200" dirty="0" err="1">
                <a:latin typeface="Courier New" panose="02070309020205020404" pitchFamily="49" charset="0"/>
                <a:cs typeface="Courier New" panose="02070309020205020404" pitchFamily="49" charset="0"/>
              </a:rPr>
              <a:t>urandom</a:t>
            </a:r>
            <a:r>
              <a:rPr lang="en-US" sz="1200" dirty="0">
                <a:latin typeface="Courier New" panose="02070309020205020404" pitchFamily="49" charset="0"/>
                <a:cs typeface="Courier New" panose="02070309020205020404" pitchFamily="49" charset="0"/>
              </a:rPr>
              <a:t>'&gt; is of type module</a:t>
            </a:r>
          </a:p>
          <a:p>
            <a:r>
              <a:rPr lang="en-US" sz="1200" dirty="0">
                <a:latin typeface="Courier New" panose="02070309020205020404" pitchFamily="49" charset="0"/>
                <a:cs typeface="Courier New" panose="02070309020205020404" pitchFamily="49" charset="0"/>
              </a:rPr>
              <a:t>  __name__ -- </a:t>
            </a:r>
            <a:r>
              <a:rPr lang="en-US" sz="1200" dirty="0" err="1">
                <a:latin typeface="Courier New" panose="02070309020205020404" pitchFamily="49" charset="0"/>
                <a:cs typeface="Courier New" panose="02070309020205020404" pitchFamily="49" charset="0"/>
              </a:rPr>
              <a:t>urandom</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getrandbits</a:t>
            </a:r>
            <a:r>
              <a:rPr lang="en-US" sz="1200" dirty="0">
                <a:latin typeface="Courier New" panose="02070309020205020404" pitchFamily="49" charset="0"/>
                <a:cs typeface="Courier New" panose="02070309020205020404" pitchFamily="49" charset="0"/>
              </a:rPr>
              <a:t> -- &lt;function&gt;</a:t>
            </a:r>
          </a:p>
          <a:p>
            <a:r>
              <a:rPr lang="en-US" sz="1200" dirty="0">
                <a:latin typeface="Courier New" panose="02070309020205020404" pitchFamily="49" charset="0"/>
                <a:cs typeface="Courier New" panose="02070309020205020404" pitchFamily="49" charset="0"/>
              </a:rPr>
              <a:t>  seed -- &lt;function&gt;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randrange</a:t>
            </a:r>
            <a:r>
              <a:rPr lang="en-US" sz="1200" dirty="0">
                <a:latin typeface="Courier New" panose="02070309020205020404" pitchFamily="49" charset="0"/>
                <a:cs typeface="Courier New" panose="02070309020205020404" pitchFamily="49" charset="0"/>
              </a:rPr>
              <a:t> -- &lt;function&gt;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randint</a:t>
            </a:r>
            <a:r>
              <a:rPr lang="en-US" sz="1200" dirty="0">
                <a:latin typeface="Courier New" panose="02070309020205020404" pitchFamily="49" charset="0"/>
                <a:cs typeface="Courier New" panose="02070309020205020404" pitchFamily="49" charset="0"/>
              </a:rPr>
              <a:t> -- &lt;function&gt;</a:t>
            </a:r>
          </a:p>
          <a:p>
            <a:r>
              <a:rPr lang="en-US" sz="1200" dirty="0">
                <a:latin typeface="Courier New" panose="02070309020205020404" pitchFamily="49" charset="0"/>
                <a:cs typeface="Courier New" panose="02070309020205020404" pitchFamily="49" charset="0"/>
              </a:rPr>
              <a:t>  choice -- &lt;function&gt;</a:t>
            </a:r>
          </a:p>
          <a:p>
            <a:r>
              <a:rPr lang="en-US" sz="1200" dirty="0">
                <a:latin typeface="Courier New" panose="02070309020205020404" pitchFamily="49" charset="0"/>
                <a:cs typeface="Courier New" panose="02070309020205020404" pitchFamily="49" charset="0"/>
              </a:rPr>
              <a:t>  random -- &lt;function&gt;</a:t>
            </a:r>
          </a:p>
          <a:p>
            <a:r>
              <a:rPr lang="en-US" sz="1200" dirty="0">
                <a:latin typeface="Courier New" panose="02070309020205020404" pitchFamily="49" charset="0"/>
                <a:cs typeface="Courier New" panose="02070309020205020404" pitchFamily="49" charset="0"/>
              </a:rPr>
              <a:t>  uniform -- &lt;function&gt;</a:t>
            </a:r>
          </a:p>
          <a:p>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random.random</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0.711182</a:t>
            </a:r>
          </a:p>
          <a:p>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random.random</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0.408947</a:t>
            </a:r>
          </a:p>
        </p:txBody>
      </p:sp>
    </p:spTree>
    <p:extLst>
      <p:ext uri="{BB962C8B-B14F-4D97-AF65-F5344CB8AC3E}">
        <p14:creationId xmlns:p14="http://schemas.microsoft.com/office/powerpoint/2010/main" val="410532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6709-0960-4067-9B38-0D1FEBDD34D9}"/>
              </a:ext>
            </a:extLst>
          </p:cNvPr>
          <p:cNvSpPr>
            <a:spLocks noGrp="1"/>
          </p:cNvSpPr>
          <p:nvPr>
            <p:ph type="title"/>
          </p:nvPr>
        </p:nvSpPr>
        <p:spPr>
          <a:xfrm>
            <a:off x="175260" y="292975"/>
            <a:ext cx="8746864" cy="752706"/>
          </a:xfrm>
        </p:spPr>
        <p:txBody>
          <a:bodyPr/>
          <a:lstStyle/>
          <a:p>
            <a:r>
              <a:rPr lang="en-US" dirty="0"/>
              <a:t>CHALLENGE 1: HELLO WORLD</a:t>
            </a:r>
          </a:p>
        </p:txBody>
      </p:sp>
      <p:sp>
        <p:nvSpPr>
          <p:cNvPr id="12" name="Content Placeholder 11">
            <a:extLst>
              <a:ext uri="{FF2B5EF4-FFF2-40B4-BE49-F238E27FC236}">
                <a16:creationId xmlns:a16="http://schemas.microsoft.com/office/drawing/2014/main" id="{1376D13E-4974-45A8-B4C5-4DDFDDD064A2}"/>
              </a:ext>
            </a:extLst>
          </p:cNvPr>
          <p:cNvSpPr>
            <a:spLocks noGrp="1"/>
          </p:cNvSpPr>
          <p:nvPr>
            <p:ph idx="1"/>
          </p:nvPr>
        </p:nvSpPr>
        <p:spPr/>
        <p:txBody>
          <a:bodyPr/>
          <a:lstStyle/>
          <a:p>
            <a:r>
              <a:rPr lang="en-US" dirty="0"/>
              <a:t>Print “Hello World” on your Hub Light Matrix</a:t>
            </a:r>
          </a:p>
          <a:p>
            <a:r>
              <a:rPr lang="en-US" dirty="0"/>
              <a:t>Some key steps:</a:t>
            </a:r>
          </a:p>
          <a:p>
            <a:pPr marL="666900" lvl="1" indent="-342900">
              <a:buFont typeface="+mj-lt"/>
              <a:buAutoNum type="arabicPeriod"/>
            </a:pPr>
            <a:r>
              <a:rPr lang="en-US" dirty="0"/>
              <a:t>Import the hub module</a:t>
            </a:r>
          </a:p>
          <a:p>
            <a:pPr marL="666900" lvl="1" indent="-342900">
              <a:buFont typeface="+mj-lt"/>
              <a:buAutoNum type="arabicPeriod"/>
            </a:pPr>
            <a:r>
              <a:rPr lang="en-US" dirty="0"/>
              <a:t>Explore the components of the hub to find one that controls the Light Matrix (hint: you want to “display” something)                     </a:t>
            </a:r>
          </a:p>
          <a:p>
            <a:pPr marL="666900" lvl="1" indent="-342900">
              <a:buFont typeface="+mj-lt"/>
              <a:buAutoNum type="arabicPeriod"/>
            </a:pPr>
            <a:r>
              <a:rPr lang="en-US" dirty="0"/>
              <a:t>Finally, look for a method that “shows” something on the display</a:t>
            </a:r>
          </a:p>
        </p:txBody>
      </p:sp>
      <p:sp>
        <p:nvSpPr>
          <p:cNvPr id="4" name="Footer Placeholder 3">
            <a:extLst>
              <a:ext uri="{FF2B5EF4-FFF2-40B4-BE49-F238E27FC236}">
                <a16:creationId xmlns:a16="http://schemas.microsoft.com/office/drawing/2014/main" id="{94E3267E-2348-407D-810B-CEFBF19B7615}"/>
              </a:ext>
            </a:extLst>
          </p:cNvPr>
          <p:cNvSpPr>
            <a:spLocks noGrp="1"/>
          </p:cNvSpPr>
          <p:nvPr>
            <p:ph type="ftr" sz="quarter" idx="11"/>
          </p:nvPr>
        </p:nvSpPr>
        <p:spPr>
          <a:xfrm>
            <a:off x="88409" y="6321349"/>
            <a:ext cx="4870585" cy="365125"/>
          </a:xfrm>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1AC9519D-A7BF-4908-A147-F1BC5406B13E}"/>
              </a:ext>
            </a:extLst>
          </p:cNvPr>
          <p:cNvSpPr>
            <a:spLocks noGrp="1"/>
          </p:cNvSpPr>
          <p:nvPr>
            <p:ph type="sldNum" sz="quarter" idx="12"/>
          </p:nvPr>
        </p:nvSpPr>
        <p:spPr>
          <a:xfrm>
            <a:off x="8236372" y="6326361"/>
            <a:ext cx="770468" cy="365125"/>
          </a:xfrm>
        </p:spPr>
        <p:txBody>
          <a:bodyPr/>
          <a:lstStyle/>
          <a:p>
            <a:fld id="{BBD74847-7BE4-4E4D-8159-51DF7B93C616}" type="slidenum">
              <a:rPr lang="en-US" smtClean="0"/>
              <a:pPr/>
              <a:t>11</a:t>
            </a:fld>
            <a:endParaRPr lang="en-US"/>
          </a:p>
        </p:txBody>
      </p:sp>
    </p:spTree>
    <p:extLst>
      <p:ext uri="{BB962C8B-B14F-4D97-AF65-F5344CB8AC3E}">
        <p14:creationId xmlns:p14="http://schemas.microsoft.com/office/powerpoint/2010/main" val="1862652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6709-0960-4067-9B38-0D1FEBDD34D9}"/>
              </a:ext>
            </a:extLst>
          </p:cNvPr>
          <p:cNvSpPr>
            <a:spLocks noGrp="1"/>
          </p:cNvSpPr>
          <p:nvPr>
            <p:ph type="title"/>
          </p:nvPr>
        </p:nvSpPr>
        <p:spPr>
          <a:xfrm>
            <a:off x="174625" y="293688"/>
            <a:ext cx="8747125" cy="752475"/>
          </a:xfrm>
        </p:spPr>
        <p:txBody>
          <a:bodyPr/>
          <a:lstStyle/>
          <a:p>
            <a:r>
              <a:rPr lang="en-US" dirty="0"/>
              <a:t>CHALLENGE 1: HELLO WORLD</a:t>
            </a:r>
          </a:p>
        </p:txBody>
      </p:sp>
      <p:sp>
        <p:nvSpPr>
          <p:cNvPr id="9" name="Content Placeholder 8">
            <a:extLst>
              <a:ext uri="{FF2B5EF4-FFF2-40B4-BE49-F238E27FC236}">
                <a16:creationId xmlns:a16="http://schemas.microsoft.com/office/drawing/2014/main" id="{171D6B20-FB62-4984-BC55-1336DD8EA00A}"/>
              </a:ext>
            </a:extLst>
          </p:cNvPr>
          <p:cNvSpPr>
            <a:spLocks noGrp="1"/>
          </p:cNvSpPr>
          <p:nvPr>
            <p:ph idx="1"/>
          </p:nvPr>
        </p:nvSpPr>
        <p:spPr>
          <a:xfrm>
            <a:off x="155575" y="1139825"/>
            <a:ext cx="8831263" cy="5083175"/>
          </a:xfrm>
        </p:spPr>
        <p:txBody>
          <a:bodyPr/>
          <a:lstStyle/>
          <a:p>
            <a:r>
              <a:rPr lang="en-US" dirty="0"/>
              <a:t>Print “Hello World” on your Hub Light Matrix</a:t>
            </a:r>
          </a:p>
          <a:p>
            <a:endParaRPr lang="en-US" dirty="0"/>
          </a:p>
        </p:txBody>
      </p:sp>
      <p:sp>
        <p:nvSpPr>
          <p:cNvPr id="4" name="Footer Placeholder 3">
            <a:extLst>
              <a:ext uri="{FF2B5EF4-FFF2-40B4-BE49-F238E27FC236}">
                <a16:creationId xmlns:a16="http://schemas.microsoft.com/office/drawing/2014/main" id="{94E3267E-2348-407D-810B-CEFBF19B7615}"/>
              </a:ext>
            </a:extLst>
          </p:cNvPr>
          <p:cNvSpPr>
            <a:spLocks noGrp="1"/>
          </p:cNvSpPr>
          <p:nvPr>
            <p:ph type="ftr" sz="quarter" idx="11"/>
          </p:nvPr>
        </p:nvSpPr>
        <p:spPr>
          <a:xfrm>
            <a:off x="88409" y="6321349"/>
            <a:ext cx="4870585" cy="365125"/>
          </a:xfrm>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1AC9519D-A7BF-4908-A147-F1BC5406B13E}"/>
              </a:ext>
            </a:extLst>
          </p:cNvPr>
          <p:cNvSpPr>
            <a:spLocks noGrp="1"/>
          </p:cNvSpPr>
          <p:nvPr>
            <p:ph type="sldNum" sz="quarter" idx="12"/>
          </p:nvPr>
        </p:nvSpPr>
        <p:spPr>
          <a:xfrm>
            <a:off x="8236372" y="6326361"/>
            <a:ext cx="770468" cy="365125"/>
          </a:xfrm>
        </p:spPr>
        <p:txBody>
          <a:bodyPr/>
          <a:lstStyle/>
          <a:p>
            <a:fld id="{BBD74847-7BE4-4E4D-8159-51DF7B93C616}" type="slidenum">
              <a:rPr lang="en-US" smtClean="0"/>
              <a:pPr/>
              <a:t>12</a:t>
            </a:fld>
            <a:endParaRPr lang="en-US"/>
          </a:p>
        </p:txBody>
      </p:sp>
      <p:sp>
        <p:nvSpPr>
          <p:cNvPr id="8" name="Rectangle 7">
            <a:extLst>
              <a:ext uri="{FF2B5EF4-FFF2-40B4-BE49-F238E27FC236}">
                <a16:creationId xmlns:a16="http://schemas.microsoft.com/office/drawing/2014/main" id="{AED1EE24-273C-440F-BB28-6E470BAE9E78}"/>
              </a:ext>
            </a:extLst>
          </p:cNvPr>
          <p:cNvSpPr/>
          <p:nvPr/>
        </p:nvSpPr>
        <p:spPr>
          <a:xfrm>
            <a:off x="1112774" y="2020824"/>
            <a:ext cx="7123176" cy="21396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import hub</a:t>
            </a:r>
          </a:p>
          <a:p>
            <a:r>
              <a:rPr lang="en-US" sz="1200" dirty="0">
                <a:latin typeface="Courier New" panose="02070309020205020404" pitchFamily="49" charset="0"/>
                <a:cs typeface="Courier New" panose="02070309020205020404" pitchFamily="49" charset="0"/>
              </a:rPr>
              <a:t>&gt;&gt;&gt; hub.</a:t>
            </a:r>
          </a:p>
          <a:p>
            <a:r>
              <a:rPr lang="en-US" sz="1200" dirty="0">
                <a:latin typeface="Courier New" panose="02070309020205020404" pitchFamily="49" charset="0"/>
                <a:cs typeface="Courier New" panose="02070309020205020404" pitchFamily="49" charset="0"/>
              </a:rPr>
              <a:t>__class__       __name__        __version__     BT_VCP</a:t>
            </a:r>
          </a:p>
          <a:p>
            <a:r>
              <a:rPr lang="en-US" sz="1200" dirty="0">
                <a:latin typeface="Courier New" panose="02070309020205020404" pitchFamily="49" charset="0"/>
                <a:cs typeface="Courier New" panose="02070309020205020404" pitchFamily="49" charset="0"/>
              </a:rPr>
              <a:t>Image           USB_VCP         battery         </a:t>
            </a:r>
            <a:r>
              <a:rPr lang="en-US" sz="1200" dirty="0" err="1">
                <a:latin typeface="Courier New" panose="02070309020205020404" pitchFamily="49" charset="0"/>
                <a:cs typeface="Courier New" panose="02070309020205020404" pitchFamily="49" charset="0"/>
              </a:rPr>
              <a:t>ble</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bluetooth</a:t>
            </a:r>
            <a:r>
              <a:rPr lang="en-US" sz="1200" dirty="0">
                <a:latin typeface="Courier New" panose="02070309020205020404" pitchFamily="49" charset="0"/>
                <a:cs typeface="Courier New" panose="02070309020205020404" pitchFamily="49" charset="0"/>
              </a:rPr>
              <a:t>       button          display         info</a:t>
            </a:r>
          </a:p>
          <a:p>
            <a:r>
              <a:rPr lang="en-US" sz="1200" dirty="0">
                <a:latin typeface="Courier New" panose="02070309020205020404" pitchFamily="49" charset="0"/>
                <a:cs typeface="Courier New" panose="02070309020205020404" pitchFamily="49" charset="0"/>
              </a:rPr>
              <a:t>led             motion          port            </a:t>
            </a:r>
            <a:r>
              <a:rPr lang="en-US" sz="1200" dirty="0" err="1">
                <a:latin typeface="Courier New" panose="02070309020205020404" pitchFamily="49" charset="0"/>
                <a:cs typeface="Courier New" panose="02070309020205020404" pitchFamily="49" charset="0"/>
              </a:rPr>
              <a:t>power_off</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sound           status          supervision     temperature</a:t>
            </a:r>
          </a:p>
          <a:p>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hub.display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__class__       callback        clear           pixel</a:t>
            </a:r>
          </a:p>
          <a:p>
            <a:r>
              <a:rPr lang="en-US" sz="1200" dirty="0">
                <a:latin typeface="Courier New" panose="02070309020205020404" pitchFamily="49" charset="0"/>
                <a:cs typeface="Courier New" panose="02070309020205020404" pitchFamily="49" charset="0"/>
              </a:rPr>
              <a:t>rotation        show</a:t>
            </a:r>
          </a:p>
          <a:p>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hub.display.show</a:t>
            </a:r>
            <a:r>
              <a:rPr lang="en-US" sz="1200" dirty="0">
                <a:latin typeface="Courier New" panose="02070309020205020404" pitchFamily="49" charset="0"/>
                <a:cs typeface="Courier New" panose="02070309020205020404" pitchFamily="49" charset="0"/>
              </a:rPr>
              <a:t>('Hello World')</a:t>
            </a:r>
          </a:p>
        </p:txBody>
      </p:sp>
    </p:spTree>
    <p:extLst>
      <p:ext uri="{BB962C8B-B14F-4D97-AF65-F5344CB8AC3E}">
        <p14:creationId xmlns:p14="http://schemas.microsoft.com/office/powerpoint/2010/main" val="204837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1145345"/>
          </a:xfrm>
        </p:spPr>
        <p:txBody>
          <a:bodyPr>
            <a:normAutofit/>
          </a:bodyPr>
          <a:lstStyle/>
          <a:p>
            <a:r>
              <a:rPr lang="en-US" sz="1600" dirty="0"/>
              <a:t>This lesson was created by Sanjay Seshan and Arvind Seshan for SPIKE Prime Lessons</a:t>
            </a:r>
          </a:p>
          <a:p>
            <a:r>
              <a:rPr lang="en-US" sz="1600" dirty="0"/>
              <a:t>More lessons are available at www.primelessons.org</a:t>
            </a:r>
          </a:p>
        </p:txBody>
      </p:sp>
      <p:sp>
        <p:nvSpPr>
          <p:cNvPr id="4" name="Footer Placeholder 3"/>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2"/>
              </a:rPr>
              <a:t>Creative Commons Attribution-</a:t>
            </a:r>
            <a:r>
              <a:rPr kumimoji="0" lang="en-US" altLang="en-US" sz="1200" b="0" i="0" u="none" strike="noStrike" cap="none" normalizeH="0" baseline="0" dirty="0" err="1">
                <a:ln>
                  <a:noFill/>
                </a:ln>
                <a:solidFill>
                  <a:srgbClr val="4374B7"/>
                </a:solidFill>
                <a:effectLst/>
                <a:latin typeface="Helvetica Neue"/>
                <a:hlinkClick r:id="rId2"/>
              </a:rPr>
              <a:t>NonCommercial</a:t>
            </a:r>
            <a:r>
              <a:rPr kumimoji="0" lang="en-US" altLang="en-US" sz="1200" b="0" i="0" u="none" strike="noStrike" cap="none" normalizeH="0" baseline="0" dirty="0">
                <a:ln>
                  <a:noFill/>
                </a:ln>
                <a:solidFill>
                  <a:srgbClr val="4374B7"/>
                </a:solidFill>
                <a:effectLst/>
                <a:latin typeface="Helvetica Neue"/>
                <a:hlinkClick r:id="rId2"/>
              </a:rPr>
              <a:t>-</a:t>
            </a:r>
            <a:r>
              <a:rPr kumimoji="0" lang="en-US" altLang="en-US" sz="1200" b="0" i="0" u="none" strike="noStrike" cap="none" normalizeH="0" baseline="0" dirty="0" err="1">
                <a:ln>
                  <a:noFill/>
                </a:ln>
                <a:solidFill>
                  <a:srgbClr val="4374B7"/>
                </a:solidFill>
                <a:effectLst/>
                <a:latin typeface="Helvetica Neue"/>
                <a:hlinkClick r:id="rId2"/>
              </a:rPr>
              <a:t>ShareAlike</a:t>
            </a:r>
            <a:r>
              <a:rPr kumimoji="0" lang="en-US" altLang="en-US" sz="1200" b="0" i="0" u="none" strike="noStrike" cap="none" normalizeH="0" baseline="0" dirty="0">
                <a:ln>
                  <a:noFill/>
                </a:ln>
                <a:solidFill>
                  <a:srgbClr val="4374B7"/>
                </a:solidFill>
                <a:effectLst/>
                <a:latin typeface="Helvetica Neue"/>
                <a:hlinkClick r:id="rId2"/>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13</a:t>
            </a:fld>
            <a:endParaRPr lang="en-US"/>
          </a:p>
        </p:txBody>
      </p:sp>
    </p:spTree>
    <p:extLst>
      <p:ext uri="{BB962C8B-B14F-4D97-AF65-F5344CB8AC3E}">
        <p14:creationId xmlns:p14="http://schemas.microsoft.com/office/powerpoint/2010/main" val="339212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a:xfrm>
            <a:off x="155088" y="1140007"/>
            <a:ext cx="8831580" cy="2409220"/>
          </a:xfrm>
        </p:spPr>
        <p:txBody>
          <a:bodyPr/>
          <a:lstStyle/>
          <a:p>
            <a:r>
              <a:rPr lang="en-US" dirty="0"/>
              <a:t>Learn how to use </a:t>
            </a:r>
            <a:r>
              <a:rPr lang="en-US" dirty="0" err="1"/>
              <a:t>MicroPython</a:t>
            </a:r>
            <a:r>
              <a:rPr lang="en-US" dirty="0"/>
              <a:t> on SPIKE Prime</a:t>
            </a:r>
          </a:p>
          <a:p>
            <a:endParaRPr lang="en-US" dirty="0"/>
          </a:p>
        </p:txBody>
      </p:sp>
      <p:sp>
        <p:nvSpPr>
          <p:cNvPr id="4" name="Footer Placeholder 3"/>
          <p:cNvSpPr>
            <a:spLocks noGrp="1"/>
          </p:cNvSpPr>
          <p:nvPr>
            <p:ph type="ftr" sz="quarter" idx="11"/>
          </p:nvPr>
        </p:nvSpPr>
        <p:spPr/>
        <p:txBody>
          <a:bodyPr/>
          <a:lstStyle/>
          <a:p>
            <a:r>
              <a:rPr lang="en-US"/>
              <a:t>Copyright © 2020 SPIKE Prime Lessons (primelessons.org) CC-BY-NC-SA.  (Last edit: 1/17/2020)</a:t>
            </a:r>
          </a:p>
        </p:txBody>
      </p:sp>
      <p:sp>
        <p:nvSpPr>
          <p:cNvPr id="7" name="Slide Number Placeholder 6">
            <a:extLst>
              <a:ext uri="{FF2B5EF4-FFF2-40B4-BE49-F238E27FC236}">
                <a16:creationId xmlns:a16="http://schemas.microsoft.com/office/drawing/2014/main" id="{8D64AAE4-28AB-4B08-8A92-91AD24C926BD}"/>
              </a:ext>
            </a:extLst>
          </p:cNvPr>
          <p:cNvSpPr>
            <a:spLocks noGrp="1"/>
          </p:cNvSpPr>
          <p:nvPr>
            <p:ph type="sldNum" sz="quarter" idx="12"/>
          </p:nvPr>
        </p:nvSpPr>
        <p:spPr/>
        <p:txBody>
          <a:bodyPr/>
          <a:lstStyle/>
          <a:p>
            <a:fld id="{BBD74847-7BE4-4E4D-8159-51DF7B93C616}" type="slidenum">
              <a:rPr lang="en-US" smtClean="0"/>
              <a:t>2</a:t>
            </a:fld>
            <a:endParaRPr lang="en-US"/>
          </a:p>
        </p:txBody>
      </p:sp>
    </p:spTree>
    <p:extLst>
      <p:ext uri="{BB962C8B-B14F-4D97-AF65-F5344CB8AC3E}">
        <p14:creationId xmlns:p14="http://schemas.microsoft.com/office/powerpoint/2010/main" val="67508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4882-B221-4FB7-B19A-6C3024B5ED96}"/>
              </a:ext>
            </a:extLst>
          </p:cNvPr>
          <p:cNvSpPr>
            <a:spLocks noGrp="1"/>
          </p:cNvSpPr>
          <p:nvPr>
            <p:ph type="title"/>
          </p:nvPr>
        </p:nvSpPr>
        <p:spPr/>
        <p:txBody>
          <a:bodyPr/>
          <a:lstStyle/>
          <a:p>
            <a:r>
              <a:rPr lang="en-US" dirty="0"/>
              <a:t>Step 1: Connect (Windows)</a:t>
            </a:r>
          </a:p>
        </p:txBody>
      </p:sp>
      <p:sp>
        <p:nvSpPr>
          <p:cNvPr id="3" name="Content Placeholder 2">
            <a:extLst>
              <a:ext uri="{FF2B5EF4-FFF2-40B4-BE49-F238E27FC236}">
                <a16:creationId xmlns:a16="http://schemas.microsoft.com/office/drawing/2014/main" id="{8762F43D-F525-4EE4-B1A3-91FBFC1DD37D}"/>
              </a:ext>
            </a:extLst>
          </p:cNvPr>
          <p:cNvSpPr>
            <a:spLocks noGrp="1"/>
          </p:cNvSpPr>
          <p:nvPr>
            <p:ph idx="1"/>
          </p:nvPr>
        </p:nvSpPr>
        <p:spPr>
          <a:xfrm>
            <a:off x="175260" y="1247278"/>
            <a:ext cx="4783734" cy="4668890"/>
          </a:xfrm>
        </p:spPr>
        <p:txBody>
          <a:bodyPr>
            <a:normAutofit fontScale="92500" lnSpcReduction="10000"/>
          </a:bodyPr>
          <a:lstStyle/>
          <a:p>
            <a:r>
              <a:rPr lang="en-US" dirty="0"/>
              <a:t>Install any terminal emulator of your choice</a:t>
            </a:r>
          </a:p>
          <a:p>
            <a:r>
              <a:rPr lang="en-US" dirty="0"/>
              <a:t>Example: PuTTY  </a:t>
            </a:r>
            <a:r>
              <a:rPr lang="es-419" dirty="0">
                <a:hlinkClick r:id="rId2"/>
              </a:rPr>
              <a:t>https://www.putty.org/</a:t>
            </a:r>
            <a:endParaRPr lang="es-419" dirty="0"/>
          </a:p>
          <a:p>
            <a:endParaRPr lang="es-419" dirty="0"/>
          </a:p>
          <a:p>
            <a:r>
              <a:rPr lang="en-US" dirty="0"/>
              <a:t>Make sure your SPIKE Prime software is not running</a:t>
            </a:r>
          </a:p>
          <a:p>
            <a:r>
              <a:rPr lang="en-US" dirty="0"/>
              <a:t>Connect the Hub via USB port to your computer</a:t>
            </a:r>
          </a:p>
          <a:p>
            <a:r>
              <a:rPr lang="en-US" dirty="0"/>
              <a:t>Find the port</a:t>
            </a:r>
          </a:p>
          <a:p>
            <a:pPr lvl="1"/>
            <a:r>
              <a:rPr lang="en-US" dirty="0"/>
              <a:t>On a PC, look in your device manager (in start menu</a:t>
            </a:r>
            <a:r>
              <a:rPr lang="en-US" dirty="0">
                <a:sym typeface="Wingdings" panose="05000000000000000000" pitchFamily="2" charset="2"/>
              </a:rPr>
              <a:t> Windows Administrative Tools Computer Management Device Manager</a:t>
            </a:r>
            <a:r>
              <a:rPr lang="en-US" dirty="0"/>
              <a:t>) under serial to see what serial ports you have connected</a:t>
            </a:r>
          </a:p>
          <a:p>
            <a:pPr lvl="1"/>
            <a:r>
              <a:rPr lang="en-US" dirty="0"/>
              <a:t>If you have multiple USB serial ports try disconnecting and reconnecting to see which one appears</a:t>
            </a:r>
          </a:p>
          <a:p>
            <a:r>
              <a:rPr lang="en-US" dirty="0"/>
              <a:t>Connect to the right port at 115200 baud</a:t>
            </a:r>
          </a:p>
        </p:txBody>
      </p:sp>
      <p:sp>
        <p:nvSpPr>
          <p:cNvPr id="4" name="Footer Placeholder 3">
            <a:extLst>
              <a:ext uri="{FF2B5EF4-FFF2-40B4-BE49-F238E27FC236}">
                <a16:creationId xmlns:a16="http://schemas.microsoft.com/office/drawing/2014/main" id="{B21F0E6D-637D-49EF-9CEB-DCC85999011E}"/>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69FC1EA1-9461-4403-98CB-A4D6793DEC4E}"/>
              </a:ext>
            </a:extLst>
          </p:cNvPr>
          <p:cNvSpPr>
            <a:spLocks noGrp="1"/>
          </p:cNvSpPr>
          <p:nvPr>
            <p:ph type="sldNum" sz="quarter" idx="12"/>
          </p:nvPr>
        </p:nvSpPr>
        <p:spPr/>
        <p:txBody>
          <a:bodyPr/>
          <a:lstStyle/>
          <a:p>
            <a:fld id="{BBD74847-7BE4-4E4D-8159-51DF7B93C616}" type="slidenum">
              <a:rPr lang="en-US" smtClean="0"/>
              <a:t>3</a:t>
            </a:fld>
            <a:endParaRPr lang="en-US"/>
          </a:p>
        </p:txBody>
      </p:sp>
      <p:grpSp>
        <p:nvGrpSpPr>
          <p:cNvPr id="22" name="Group 21">
            <a:extLst>
              <a:ext uri="{FF2B5EF4-FFF2-40B4-BE49-F238E27FC236}">
                <a16:creationId xmlns:a16="http://schemas.microsoft.com/office/drawing/2014/main" id="{04D5ED98-107B-4A4B-9954-356ED5B5B37C}"/>
              </a:ext>
            </a:extLst>
          </p:cNvPr>
          <p:cNvGrpSpPr/>
          <p:nvPr/>
        </p:nvGrpSpPr>
        <p:grpSpPr>
          <a:xfrm>
            <a:off x="5582252" y="3393378"/>
            <a:ext cx="2879720" cy="2815868"/>
            <a:chOff x="5925952" y="1168440"/>
            <a:chExt cx="2879720" cy="2815868"/>
          </a:xfrm>
        </p:grpSpPr>
        <p:pic>
          <p:nvPicPr>
            <p:cNvPr id="8" name="Picture 7">
              <a:extLst>
                <a:ext uri="{FF2B5EF4-FFF2-40B4-BE49-F238E27FC236}">
                  <a16:creationId xmlns:a16="http://schemas.microsoft.com/office/drawing/2014/main" id="{64A17126-F576-49AE-A420-B9C8F78436B7}"/>
                </a:ext>
              </a:extLst>
            </p:cNvPr>
            <p:cNvPicPr>
              <a:picLocks noChangeAspect="1"/>
            </p:cNvPicPr>
            <p:nvPr/>
          </p:nvPicPr>
          <p:blipFill>
            <a:blip r:embed="rId3"/>
            <a:stretch>
              <a:fillRect/>
            </a:stretch>
          </p:blipFill>
          <p:spPr>
            <a:xfrm>
              <a:off x="5925952" y="1168440"/>
              <a:ext cx="2879720" cy="2815868"/>
            </a:xfrm>
            <a:prstGeom prst="rect">
              <a:avLst/>
            </a:prstGeom>
          </p:spPr>
        </p:pic>
        <p:sp>
          <p:nvSpPr>
            <p:cNvPr id="9" name="Rectangle 8">
              <a:extLst>
                <a:ext uri="{FF2B5EF4-FFF2-40B4-BE49-F238E27FC236}">
                  <a16:creationId xmlns:a16="http://schemas.microsoft.com/office/drawing/2014/main" id="{681DD9CC-8E7E-4BD5-B736-82B0167DA78C}"/>
                </a:ext>
              </a:extLst>
            </p:cNvPr>
            <p:cNvSpPr/>
            <p:nvPr/>
          </p:nvSpPr>
          <p:spPr>
            <a:xfrm>
              <a:off x="6952500" y="1746504"/>
              <a:ext cx="1737360" cy="585216"/>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5ACF75E-4A38-4A9C-B4E4-FB23FF0EA8BE}"/>
              </a:ext>
            </a:extLst>
          </p:cNvPr>
          <p:cNvGrpSpPr/>
          <p:nvPr/>
        </p:nvGrpSpPr>
        <p:grpSpPr>
          <a:xfrm>
            <a:off x="5166140" y="1247278"/>
            <a:ext cx="3711944" cy="2028986"/>
            <a:chOff x="5108330" y="4107067"/>
            <a:chExt cx="3711944" cy="2028986"/>
          </a:xfrm>
        </p:grpSpPr>
        <p:pic>
          <p:nvPicPr>
            <p:cNvPr id="21" name="Picture 20" descr="Computer Management">
              <a:extLst>
                <a:ext uri="{FF2B5EF4-FFF2-40B4-BE49-F238E27FC236}">
                  <a16:creationId xmlns:a16="http://schemas.microsoft.com/office/drawing/2014/main" id="{83CA093A-A4D1-487A-B1E7-D5A1DF5ED7E1}"/>
                </a:ext>
              </a:extLst>
            </p:cNvPr>
            <p:cNvPicPr>
              <a:picLocks noChangeAspect="1"/>
            </p:cNvPicPr>
            <p:nvPr/>
          </p:nvPicPr>
          <p:blipFill>
            <a:blip r:embed="rId4"/>
            <a:stretch>
              <a:fillRect/>
            </a:stretch>
          </p:blipFill>
          <p:spPr>
            <a:xfrm>
              <a:off x="5108330" y="4107067"/>
              <a:ext cx="3711944" cy="2028986"/>
            </a:xfrm>
            <a:prstGeom prst="rect">
              <a:avLst/>
            </a:prstGeom>
          </p:spPr>
        </p:pic>
        <p:sp>
          <p:nvSpPr>
            <p:cNvPr id="16" name="Rectangle 15">
              <a:extLst>
                <a:ext uri="{FF2B5EF4-FFF2-40B4-BE49-F238E27FC236}">
                  <a16:creationId xmlns:a16="http://schemas.microsoft.com/office/drawing/2014/main" id="{8F7B6E10-595E-4A55-AE92-9E7F31F46FE4}"/>
                </a:ext>
              </a:extLst>
            </p:cNvPr>
            <p:cNvSpPr/>
            <p:nvPr/>
          </p:nvSpPr>
          <p:spPr>
            <a:xfrm>
              <a:off x="6330606" y="5393106"/>
              <a:ext cx="1316724" cy="22660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8047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8FC7-8B0C-40A7-9986-640F94D3E321}"/>
              </a:ext>
            </a:extLst>
          </p:cNvPr>
          <p:cNvSpPr>
            <a:spLocks noGrp="1"/>
          </p:cNvSpPr>
          <p:nvPr>
            <p:ph type="title"/>
          </p:nvPr>
        </p:nvSpPr>
        <p:spPr/>
        <p:txBody>
          <a:bodyPr/>
          <a:lstStyle/>
          <a:p>
            <a:r>
              <a:rPr lang="en-US" dirty="0"/>
              <a:t>Step 1: Connect (Debian GNU/Linux)</a:t>
            </a:r>
          </a:p>
        </p:txBody>
      </p:sp>
      <p:sp>
        <p:nvSpPr>
          <p:cNvPr id="3" name="Content Placeholder 2">
            <a:extLst>
              <a:ext uri="{FF2B5EF4-FFF2-40B4-BE49-F238E27FC236}">
                <a16:creationId xmlns:a16="http://schemas.microsoft.com/office/drawing/2014/main" id="{90B82E89-6FA8-4499-9D6A-D522E903BD6A}"/>
              </a:ext>
            </a:extLst>
          </p:cNvPr>
          <p:cNvSpPr>
            <a:spLocks noGrp="1"/>
          </p:cNvSpPr>
          <p:nvPr>
            <p:ph idx="1"/>
          </p:nvPr>
        </p:nvSpPr>
        <p:spPr>
          <a:xfrm>
            <a:off x="155088" y="1140006"/>
            <a:ext cx="5185008" cy="5082601"/>
          </a:xfrm>
        </p:spPr>
        <p:txBody>
          <a:bodyPr/>
          <a:lstStyle/>
          <a:p>
            <a:pPr marL="342900" indent="-342900">
              <a:buFont typeface="+mj-lt"/>
              <a:buAutoNum type="arabicPeriod"/>
            </a:pPr>
            <a:r>
              <a:rPr lang="en-US" dirty="0"/>
              <a:t>Open terminal – This can be found in Applications </a:t>
            </a:r>
            <a:r>
              <a:rPr lang="en-US" dirty="0">
                <a:sym typeface="Wingdings" panose="05000000000000000000" pitchFamily="2" charset="2"/>
              </a:rPr>
              <a:t> System Tools usually</a:t>
            </a:r>
          </a:p>
          <a:p>
            <a:pPr marL="342900" indent="-342900">
              <a:buFont typeface="+mj-lt"/>
              <a:buAutoNum type="arabicPeriod"/>
            </a:pPr>
            <a:r>
              <a:rPr lang="en-US" dirty="0">
                <a:sym typeface="Wingdings" panose="05000000000000000000" pitchFamily="2" charset="2"/>
              </a:rPr>
              <a:t>Type in the following commands (this is for Debian and derivatives):</a:t>
            </a:r>
          </a:p>
          <a:p>
            <a:pPr marL="666900" lvl="1" indent="-342900">
              <a:buFont typeface="+mj-lt"/>
              <a:buAutoNum type="arabicPeriod"/>
            </a:pPr>
            <a:r>
              <a:rPr lang="en-US" dirty="0" err="1">
                <a:latin typeface="Courier New" panose="02070309020205020404" pitchFamily="49" charset="0"/>
                <a:cs typeface="Courier New" panose="02070309020205020404" pitchFamily="49" charset="0"/>
                <a:sym typeface="Wingdings" panose="05000000000000000000" pitchFamily="2" charset="2"/>
              </a:rPr>
              <a:t>sudo</a:t>
            </a:r>
            <a:r>
              <a:rPr lang="en-US" dirty="0">
                <a:latin typeface="Courier New" panose="02070309020205020404" pitchFamily="49" charset="0"/>
                <a:cs typeface="Courier New" panose="02070309020205020404" pitchFamily="49" charset="0"/>
                <a:sym typeface="Wingdings" panose="05000000000000000000" pitchFamily="2" charset="2"/>
              </a:rPr>
              <a:t> apt-get update</a:t>
            </a:r>
          </a:p>
          <a:p>
            <a:pPr marL="666900" lvl="1" indent="-342900">
              <a:buFont typeface="+mj-lt"/>
              <a:buAutoNum type="arabicPeriod"/>
            </a:pPr>
            <a:r>
              <a:rPr lang="en-US" dirty="0" err="1">
                <a:latin typeface="Courier New" panose="02070309020205020404" pitchFamily="49" charset="0"/>
                <a:cs typeface="Courier New" panose="02070309020205020404" pitchFamily="49" charset="0"/>
                <a:sym typeface="Wingdings" panose="05000000000000000000" pitchFamily="2" charset="2"/>
              </a:rPr>
              <a:t>sudo</a:t>
            </a:r>
            <a:r>
              <a:rPr lang="en-US" dirty="0">
                <a:latin typeface="Courier New" panose="02070309020205020404" pitchFamily="49" charset="0"/>
                <a:cs typeface="Courier New" panose="02070309020205020404" pitchFamily="49" charset="0"/>
                <a:sym typeface="Wingdings" panose="05000000000000000000" pitchFamily="2" charset="2"/>
              </a:rPr>
              <a:t> apt-get install –y screen</a:t>
            </a:r>
          </a:p>
          <a:p>
            <a:pPr marL="342900" indent="-342900">
              <a:buFont typeface="+mj-lt"/>
              <a:buAutoNum type="arabicPeriod"/>
            </a:pPr>
            <a:r>
              <a:rPr lang="en-US" dirty="0">
                <a:sym typeface="Wingdings" panose="05000000000000000000" pitchFamily="2" charset="2"/>
              </a:rPr>
              <a:t>Plug in your hub and run </a:t>
            </a:r>
            <a:r>
              <a:rPr lang="en-US" dirty="0" err="1">
                <a:latin typeface="Courier New" panose="02070309020205020404" pitchFamily="49" charset="0"/>
                <a:cs typeface="Courier New" panose="02070309020205020404" pitchFamily="49" charset="0"/>
                <a:sym typeface="Wingdings" panose="05000000000000000000" pitchFamily="2" charset="2"/>
              </a:rPr>
              <a:t>sudo</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dmesg</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a:cs typeface="Courier New" panose="02070309020205020404" pitchFamily="49" charset="0"/>
                <a:sym typeface="Wingdings" panose="05000000000000000000" pitchFamily="2" charset="2"/>
              </a:rPr>
              <a:t>A long list of log messages will show up. The last line(or close to last) should contain USB ACM device and the id similar to ttyACM0. If you cannot find it, first look for LEGO Technic Large Hub.</a:t>
            </a: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342900" indent="-342900">
              <a:buFont typeface="+mj-lt"/>
              <a:buAutoNum type="arabicPeriod"/>
            </a:pPr>
            <a:r>
              <a:rPr lang="en-US" dirty="0">
                <a:cs typeface="Courier New" panose="02070309020205020404" pitchFamily="49" charset="0"/>
                <a:sym typeface="Wingdings" panose="05000000000000000000" pitchFamily="2" charset="2"/>
              </a:rPr>
              <a:t>Run </a:t>
            </a:r>
            <a:r>
              <a:rPr lang="en-US" dirty="0" err="1">
                <a:latin typeface="Courier New" panose="02070309020205020404" pitchFamily="49" charset="0"/>
                <a:cs typeface="Courier New" panose="02070309020205020404" pitchFamily="49" charset="0"/>
                <a:sym typeface="Wingdings" panose="05000000000000000000" pitchFamily="2" charset="2"/>
              </a:rPr>
              <a:t>sudo</a:t>
            </a:r>
            <a:r>
              <a:rPr lang="en-US" dirty="0">
                <a:latin typeface="Courier New" panose="02070309020205020404" pitchFamily="49" charset="0"/>
                <a:cs typeface="Courier New" panose="02070309020205020404" pitchFamily="49" charset="0"/>
                <a:sym typeface="Wingdings" panose="05000000000000000000" pitchFamily="2" charset="2"/>
              </a:rPr>
              <a:t> screen /dev/ttyACM0 115200</a:t>
            </a:r>
            <a:r>
              <a:rPr lang="en-US" dirty="0">
                <a:cs typeface="Courier New" panose="02070309020205020404" pitchFamily="49" charset="0"/>
                <a:sym typeface="Wingdings" panose="05000000000000000000" pitchFamily="2" charset="2"/>
              </a:rPr>
              <a:t>. Replace ttyACM0 with your id.</a:t>
            </a:r>
          </a:p>
        </p:txBody>
      </p:sp>
      <p:sp>
        <p:nvSpPr>
          <p:cNvPr id="4" name="Footer Placeholder 3">
            <a:extLst>
              <a:ext uri="{FF2B5EF4-FFF2-40B4-BE49-F238E27FC236}">
                <a16:creationId xmlns:a16="http://schemas.microsoft.com/office/drawing/2014/main" id="{D6E0FDAC-0F8C-48D3-B738-4C07CB04A5A6}"/>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8229B59B-4169-4300-9C75-8982DDD62DC0}"/>
              </a:ext>
            </a:extLst>
          </p:cNvPr>
          <p:cNvSpPr>
            <a:spLocks noGrp="1"/>
          </p:cNvSpPr>
          <p:nvPr>
            <p:ph type="sldNum" sz="quarter" idx="12"/>
          </p:nvPr>
        </p:nvSpPr>
        <p:spPr/>
        <p:txBody>
          <a:bodyPr/>
          <a:lstStyle/>
          <a:p>
            <a:fld id="{BBD74847-7BE4-4E4D-8159-51DF7B93C616}" type="slidenum">
              <a:rPr lang="en-US" smtClean="0"/>
              <a:t>4</a:t>
            </a:fld>
            <a:endParaRPr lang="en-US"/>
          </a:p>
        </p:txBody>
      </p:sp>
      <p:sp>
        <p:nvSpPr>
          <p:cNvPr id="6" name="Rectangle 1">
            <a:extLst>
              <a:ext uri="{FF2B5EF4-FFF2-40B4-BE49-F238E27FC236}">
                <a16:creationId xmlns:a16="http://schemas.microsoft.com/office/drawing/2014/main" id="{9565C35D-9D03-4D3B-AE65-318B82A45519}"/>
              </a:ext>
            </a:extLst>
          </p:cNvPr>
          <p:cNvSpPr>
            <a:spLocks noChangeArrowheads="1"/>
          </p:cNvSpPr>
          <p:nvPr/>
        </p:nvSpPr>
        <p:spPr bwMode="auto">
          <a:xfrm>
            <a:off x="505866" y="2976259"/>
            <a:ext cx="65" cy="3202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4284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DB1102C3-46E7-4795-8066-CC7CA53ED590}"/>
              </a:ext>
            </a:extLst>
          </p:cNvPr>
          <p:cNvPicPr>
            <a:picLocks noChangeAspect="1"/>
          </p:cNvPicPr>
          <p:nvPr/>
        </p:nvPicPr>
        <p:blipFill rotWithShape="1">
          <a:blip r:embed="rId2"/>
          <a:srcRect l="17411" t="20666" r="43900" b="33467"/>
          <a:stretch/>
        </p:blipFill>
        <p:spPr>
          <a:xfrm>
            <a:off x="5440199" y="2249424"/>
            <a:ext cx="3537703" cy="2359152"/>
          </a:xfrm>
          <a:prstGeom prst="rect">
            <a:avLst/>
          </a:prstGeom>
        </p:spPr>
      </p:pic>
      <p:sp>
        <p:nvSpPr>
          <p:cNvPr id="14" name="Rectangle 13">
            <a:extLst>
              <a:ext uri="{FF2B5EF4-FFF2-40B4-BE49-F238E27FC236}">
                <a16:creationId xmlns:a16="http://schemas.microsoft.com/office/drawing/2014/main" id="{9AC6B25F-251B-4306-8D10-69FC1DF44DFC}"/>
              </a:ext>
            </a:extLst>
          </p:cNvPr>
          <p:cNvSpPr/>
          <p:nvPr/>
        </p:nvSpPr>
        <p:spPr>
          <a:xfrm>
            <a:off x="6062472" y="4343538"/>
            <a:ext cx="1953118" cy="22660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260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DE17-74B2-401F-8E18-DAD6763FC521}"/>
              </a:ext>
            </a:extLst>
          </p:cNvPr>
          <p:cNvSpPr>
            <a:spLocks noGrp="1"/>
          </p:cNvSpPr>
          <p:nvPr>
            <p:ph type="title"/>
          </p:nvPr>
        </p:nvSpPr>
        <p:spPr/>
        <p:txBody>
          <a:bodyPr/>
          <a:lstStyle/>
          <a:p>
            <a:r>
              <a:rPr lang="en-US" dirty="0"/>
              <a:t>Step 1: Connect (Mac </a:t>
            </a:r>
            <a:r>
              <a:rPr lang="en-US" dirty="0" err="1"/>
              <a:t>os</a:t>
            </a:r>
            <a:r>
              <a:rPr lang="en-US" dirty="0"/>
              <a:t> x)</a:t>
            </a:r>
          </a:p>
        </p:txBody>
      </p:sp>
      <p:sp>
        <p:nvSpPr>
          <p:cNvPr id="3" name="Content Placeholder 2">
            <a:extLst>
              <a:ext uri="{FF2B5EF4-FFF2-40B4-BE49-F238E27FC236}">
                <a16:creationId xmlns:a16="http://schemas.microsoft.com/office/drawing/2014/main" id="{35632C25-6F7C-44CE-90A1-56FCC40974C6}"/>
              </a:ext>
            </a:extLst>
          </p:cNvPr>
          <p:cNvSpPr>
            <a:spLocks noGrp="1"/>
          </p:cNvSpPr>
          <p:nvPr>
            <p:ph idx="1"/>
          </p:nvPr>
        </p:nvSpPr>
        <p:spPr>
          <a:xfrm>
            <a:off x="155088" y="1140006"/>
            <a:ext cx="8403696" cy="5082601"/>
          </a:xfrm>
        </p:spPr>
        <p:txBody>
          <a:bodyPr>
            <a:normAutofit/>
          </a:bodyPr>
          <a:lstStyle/>
          <a:p>
            <a:pPr marL="342900" indent="-342900">
              <a:buFont typeface="+mj-lt"/>
              <a:buAutoNum type="arabicPeriod"/>
            </a:pPr>
            <a:r>
              <a:rPr lang="en-US" dirty="0"/>
              <a:t>Open terminal – This can be found in Applications </a:t>
            </a:r>
            <a:r>
              <a:rPr lang="en-US" dirty="0">
                <a:sym typeface="Wingdings" panose="05000000000000000000" pitchFamily="2" charset="2"/>
              </a:rPr>
              <a:t> Utilities usually</a:t>
            </a:r>
          </a:p>
          <a:p>
            <a:pPr marL="342900" indent="-342900">
              <a:buFont typeface="+mj-lt"/>
              <a:buAutoNum type="arabicPeriod"/>
            </a:pPr>
            <a:r>
              <a:rPr lang="en-US" dirty="0">
                <a:cs typeface="Courier New" panose="02070309020205020404" pitchFamily="49" charset="0"/>
                <a:sym typeface="Wingdings" panose="05000000000000000000" pitchFamily="2" charset="2"/>
              </a:rPr>
              <a:t>Run </a:t>
            </a:r>
            <a:r>
              <a:rPr lang="en-US" dirty="0">
                <a:latin typeface="Courier New" panose="02070309020205020404" pitchFamily="49" charset="0"/>
                <a:cs typeface="Courier New" panose="02070309020205020404" pitchFamily="49" charset="0"/>
                <a:sym typeface="Wingdings" panose="05000000000000000000" pitchFamily="2" charset="2"/>
              </a:rPr>
              <a:t>ls /dev/ | </a:t>
            </a:r>
            <a:r>
              <a:rPr lang="en-US" dirty="0" err="1">
                <a:latin typeface="Courier New" panose="02070309020205020404" pitchFamily="49" charset="0"/>
                <a:cs typeface="Courier New" panose="02070309020205020404" pitchFamily="49" charset="0"/>
                <a:sym typeface="Wingdings" panose="05000000000000000000" pitchFamily="2" charset="2"/>
              </a:rPr>
              <a:t>fgrep</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usb</a:t>
            </a:r>
            <a:r>
              <a:rPr lang="en-US" dirty="0">
                <a:latin typeface="Courier New" panose="02070309020205020404" pitchFamily="49" charset="0"/>
                <a:cs typeface="Courier New" panose="02070309020205020404" pitchFamily="49" charset="0"/>
                <a:sym typeface="Wingdings" panose="05000000000000000000" pitchFamily="2" charset="2"/>
              </a:rPr>
              <a:t> | </a:t>
            </a:r>
            <a:r>
              <a:rPr lang="en-US" dirty="0" err="1">
                <a:latin typeface="Courier New" panose="02070309020205020404" pitchFamily="49" charset="0"/>
                <a:cs typeface="Courier New" panose="02070309020205020404" pitchFamily="49" charset="0"/>
                <a:sym typeface="Wingdings" panose="05000000000000000000" pitchFamily="2" charset="2"/>
              </a:rPr>
              <a:t>fgrep</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tty</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a:cs typeface="Courier New" panose="02070309020205020404" pitchFamily="49" charset="0"/>
                <a:sym typeface="Wingdings" panose="05000000000000000000" pitchFamily="2" charset="2"/>
              </a:rPr>
              <a:t>to find the hub port</a:t>
            </a:r>
          </a:p>
          <a:p>
            <a:pPr marL="342900" indent="-342900">
              <a:buFont typeface="+mj-lt"/>
              <a:buAutoNum type="arabicPeriod"/>
            </a:pPr>
            <a:r>
              <a:rPr lang="en-US" dirty="0">
                <a:cs typeface="Courier New" panose="02070309020205020404" pitchFamily="49" charset="0"/>
                <a:sym typeface="Wingdings" panose="05000000000000000000" pitchFamily="2" charset="2"/>
              </a:rPr>
              <a:t>Run </a:t>
            </a:r>
            <a:r>
              <a:rPr lang="en-US" dirty="0">
                <a:latin typeface="Courier New" panose="02070309020205020404" pitchFamily="49" charset="0"/>
                <a:cs typeface="Courier New" panose="02070309020205020404" pitchFamily="49" charset="0"/>
                <a:sym typeface="Wingdings" panose="05000000000000000000" pitchFamily="2" charset="2"/>
              </a:rPr>
              <a:t>screen /dev/tty.usbmode366A398231381 115200</a:t>
            </a:r>
            <a:r>
              <a:rPr lang="en-US" dirty="0">
                <a:cs typeface="Courier New" panose="02070309020205020404" pitchFamily="49" charset="0"/>
                <a:sym typeface="Wingdings" panose="05000000000000000000" pitchFamily="2" charset="2"/>
              </a:rPr>
              <a:t>. Replace </a:t>
            </a:r>
            <a:r>
              <a:rPr lang="en-US" dirty="0" err="1">
                <a:cs typeface="Courier New" panose="02070309020205020404" pitchFamily="49" charset="0"/>
                <a:sym typeface="Wingdings" panose="05000000000000000000" pitchFamily="2" charset="2"/>
              </a:rPr>
              <a:t>tty</a:t>
            </a:r>
            <a:r>
              <a:rPr lang="en-US" dirty="0">
                <a:cs typeface="Courier New" panose="02070309020205020404" pitchFamily="49" charset="0"/>
                <a:sym typeface="Wingdings" panose="05000000000000000000" pitchFamily="2" charset="2"/>
              </a:rPr>
              <a:t>… with the output of the first command. If there were multiple outputs, try all of them until you get the right one.</a:t>
            </a:r>
            <a:r>
              <a:rPr lang="en-US" dirty="0"/>
              <a:t> </a:t>
            </a:r>
          </a:p>
          <a:p>
            <a:pPr marL="0" indent="0">
              <a:buNone/>
            </a:pPr>
            <a:endParaRPr lang="en-US" dirty="0"/>
          </a:p>
          <a:p>
            <a:pPr marL="0" indent="0">
              <a:buNone/>
            </a:pPr>
            <a:r>
              <a:rPr lang="en-US" dirty="0"/>
              <a:t>Below is an example of the commands being run. The computer output is in green, the commands you type are in black.</a:t>
            </a:r>
          </a:p>
          <a:p>
            <a:pPr marL="0" indent="0">
              <a:buNone/>
            </a:pPr>
            <a:endParaRPr lang="en-US" dirty="0"/>
          </a:p>
          <a:p>
            <a:pPr marL="324000" lvl="1" indent="0">
              <a:buNone/>
            </a:pPr>
            <a:r>
              <a:rPr lang="en-US" dirty="0">
                <a:solidFill>
                  <a:srgbClr val="00B05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/dev | </a:t>
            </a:r>
            <a:r>
              <a:rPr lang="en-US" dirty="0" err="1">
                <a:latin typeface="Courier New" panose="02070309020205020404" pitchFamily="49" charset="0"/>
                <a:cs typeface="Courier New" panose="02070309020205020404" pitchFamily="49" charset="0"/>
              </a:rPr>
              <a:t>fgrep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usb</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fgrep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tty</a:t>
            </a:r>
            <a:endParaRPr lang="en-US" dirty="0">
              <a:latin typeface="Courier New" panose="02070309020205020404" pitchFamily="49" charset="0"/>
              <a:cs typeface="Courier New" panose="02070309020205020404" pitchFamily="49" charset="0"/>
            </a:endParaRPr>
          </a:p>
          <a:p>
            <a:pPr marL="324000" lvl="1" indent="0">
              <a:buNone/>
            </a:pPr>
            <a:r>
              <a:rPr lang="en-US" dirty="0">
                <a:solidFill>
                  <a:srgbClr val="92D050"/>
                </a:solidFill>
                <a:latin typeface="Courier New" panose="02070309020205020404" pitchFamily="49" charset="0"/>
                <a:cs typeface="Courier New" panose="02070309020205020404" pitchFamily="49" charset="0"/>
              </a:rPr>
              <a:t>tty.usbmodem366A39831234</a:t>
            </a:r>
            <a:endParaRPr lang="en-US" dirty="0">
              <a:latin typeface="Courier New" panose="02070309020205020404" pitchFamily="49" charset="0"/>
              <a:cs typeface="Courier New" panose="02070309020205020404" pitchFamily="49" charset="0"/>
            </a:endParaRPr>
          </a:p>
          <a:p>
            <a:pPr marL="324000" lvl="1" indent="0">
              <a:buNone/>
            </a:pPr>
            <a:r>
              <a:rPr lang="en-US" dirty="0">
                <a:solidFill>
                  <a:srgbClr val="00B05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screen /dev/tty.usbmodem366A39831234</a:t>
            </a:r>
          </a:p>
          <a:p>
            <a:pPr marL="0" indent="0">
              <a:buNone/>
            </a:pPr>
            <a:r>
              <a:rPr lang="en-US" dirty="0"/>
              <a:t>          </a:t>
            </a:r>
          </a:p>
        </p:txBody>
      </p:sp>
      <p:sp>
        <p:nvSpPr>
          <p:cNvPr id="4" name="Footer Placeholder 3">
            <a:extLst>
              <a:ext uri="{FF2B5EF4-FFF2-40B4-BE49-F238E27FC236}">
                <a16:creationId xmlns:a16="http://schemas.microsoft.com/office/drawing/2014/main" id="{656B8E5D-1129-4594-9826-8DB18EAF9F7F}"/>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D00DD3EB-05C9-4F85-B3B4-D7475A3B0838}"/>
              </a:ext>
            </a:extLst>
          </p:cNvPr>
          <p:cNvSpPr>
            <a:spLocks noGrp="1"/>
          </p:cNvSpPr>
          <p:nvPr>
            <p:ph type="sldNum" sz="quarter" idx="12"/>
          </p:nvPr>
        </p:nvSpPr>
        <p:spPr/>
        <p:txBody>
          <a:bodyPr/>
          <a:lstStyle/>
          <a:p>
            <a:fld id="{BBD74847-7BE4-4E4D-8159-51DF7B93C616}" type="slidenum">
              <a:rPr lang="en-US" smtClean="0"/>
              <a:t>5</a:t>
            </a:fld>
            <a:endParaRPr lang="en-US"/>
          </a:p>
        </p:txBody>
      </p:sp>
    </p:spTree>
    <p:extLst>
      <p:ext uri="{BB962C8B-B14F-4D97-AF65-F5344CB8AC3E}">
        <p14:creationId xmlns:p14="http://schemas.microsoft.com/office/powerpoint/2010/main" val="392607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62CC-57BB-42FE-9704-8729B227CD80}"/>
              </a:ext>
            </a:extLst>
          </p:cNvPr>
          <p:cNvSpPr>
            <a:spLocks noGrp="1"/>
          </p:cNvSpPr>
          <p:nvPr>
            <p:ph type="title"/>
          </p:nvPr>
        </p:nvSpPr>
        <p:spPr/>
        <p:txBody>
          <a:bodyPr/>
          <a:lstStyle/>
          <a:p>
            <a:r>
              <a:rPr lang="en-US" dirty="0" err="1"/>
              <a:t>STEp</a:t>
            </a:r>
            <a:r>
              <a:rPr lang="en-US" dirty="0"/>
              <a:t> 2</a:t>
            </a:r>
          </a:p>
        </p:txBody>
      </p:sp>
      <p:sp>
        <p:nvSpPr>
          <p:cNvPr id="3" name="Content Placeholder 2">
            <a:extLst>
              <a:ext uri="{FF2B5EF4-FFF2-40B4-BE49-F238E27FC236}">
                <a16:creationId xmlns:a16="http://schemas.microsoft.com/office/drawing/2014/main" id="{3DDE81FD-77DD-4F68-9938-84ACCC15ABC4}"/>
              </a:ext>
            </a:extLst>
          </p:cNvPr>
          <p:cNvSpPr>
            <a:spLocks noGrp="1"/>
          </p:cNvSpPr>
          <p:nvPr>
            <p:ph idx="1"/>
          </p:nvPr>
        </p:nvSpPr>
        <p:spPr>
          <a:xfrm>
            <a:off x="155088" y="1140007"/>
            <a:ext cx="4416912" cy="2362146"/>
          </a:xfrm>
        </p:spPr>
        <p:txBody>
          <a:bodyPr/>
          <a:lstStyle/>
          <a:p>
            <a:r>
              <a:rPr lang="en-US" dirty="0"/>
              <a:t>You may see a lot of numbers scroll by. This is the sensor and motor log.</a:t>
            </a:r>
          </a:p>
          <a:p>
            <a:r>
              <a:rPr lang="en-US" dirty="0"/>
              <a:t>Hit Control-C</a:t>
            </a:r>
          </a:p>
          <a:p>
            <a:r>
              <a:rPr lang="en-US" dirty="0"/>
              <a:t>You will be ready to program</a:t>
            </a:r>
          </a:p>
          <a:p>
            <a:pPr marL="0" indent="0">
              <a:buNone/>
            </a:pPr>
            <a:r>
              <a:rPr lang="en-US" dirty="0"/>
              <a:t>                                                                                                                                                                                                                                                                                                                                                                                                                                                                                                                                                                                                                                                                                                                                                                                                                                                                                                                                                                                                                                                                                                                                                                                                                                                                                                                                                                                                                                                                                                                                                                                                                                                                                                                                                                                                                                                                                                                                                                                                                                                                                                                                                                                                                                                                                                                                                                                                                                                                                                                                                                                                                                                                                                                                                                                                                                                                                                                                                                                                                                                                                                                                                                                                                                                                                                                                                                                                                                                                                                                                                                                                                                                                                                                                                                                                                                                                                                                                                                                                                                                                                                                                                                                                                                                                                                                                                                                                                                                                                                                                                                                                                                                                                                               </a:t>
            </a:r>
          </a:p>
        </p:txBody>
      </p:sp>
      <p:sp>
        <p:nvSpPr>
          <p:cNvPr id="4" name="Footer Placeholder 3">
            <a:extLst>
              <a:ext uri="{FF2B5EF4-FFF2-40B4-BE49-F238E27FC236}">
                <a16:creationId xmlns:a16="http://schemas.microsoft.com/office/drawing/2014/main" id="{CD2AAC7E-3882-4FC4-A664-CFE6CA787A9B}"/>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36393FA0-7176-41D7-9BA7-CED0E3098D79}"/>
              </a:ext>
            </a:extLst>
          </p:cNvPr>
          <p:cNvSpPr>
            <a:spLocks noGrp="1"/>
          </p:cNvSpPr>
          <p:nvPr>
            <p:ph type="sldNum" sz="quarter" idx="12"/>
          </p:nvPr>
        </p:nvSpPr>
        <p:spPr/>
        <p:txBody>
          <a:bodyPr/>
          <a:lstStyle/>
          <a:p>
            <a:fld id="{BBD74847-7BE4-4E4D-8159-51DF7B93C616}" type="slidenum">
              <a:rPr lang="en-US" smtClean="0"/>
              <a:t>6</a:t>
            </a:fld>
            <a:endParaRPr lang="en-US"/>
          </a:p>
        </p:txBody>
      </p:sp>
      <p:pic>
        <p:nvPicPr>
          <p:cNvPr id="6" name="Picture 5">
            <a:extLst>
              <a:ext uri="{FF2B5EF4-FFF2-40B4-BE49-F238E27FC236}">
                <a16:creationId xmlns:a16="http://schemas.microsoft.com/office/drawing/2014/main" id="{F62CAC12-5DA9-41DB-8FE0-3DCA5660355F}"/>
              </a:ext>
            </a:extLst>
          </p:cNvPr>
          <p:cNvPicPr>
            <a:picLocks noChangeAspect="1"/>
          </p:cNvPicPr>
          <p:nvPr/>
        </p:nvPicPr>
        <p:blipFill>
          <a:blip r:embed="rId2"/>
          <a:stretch>
            <a:fillRect/>
          </a:stretch>
        </p:blipFill>
        <p:spPr>
          <a:xfrm>
            <a:off x="5221809" y="1268046"/>
            <a:ext cx="3599731" cy="2260043"/>
          </a:xfrm>
          <a:prstGeom prst="rect">
            <a:avLst/>
          </a:prstGeom>
        </p:spPr>
      </p:pic>
      <p:pic>
        <p:nvPicPr>
          <p:cNvPr id="7" name="Picture 6">
            <a:extLst>
              <a:ext uri="{FF2B5EF4-FFF2-40B4-BE49-F238E27FC236}">
                <a16:creationId xmlns:a16="http://schemas.microsoft.com/office/drawing/2014/main" id="{A293A20C-61CB-43A2-9B8C-98B81A84BB5C}"/>
              </a:ext>
            </a:extLst>
          </p:cNvPr>
          <p:cNvPicPr>
            <a:picLocks noChangeAspect="1"/>
          </p:cNvPicPr>
          <p:nvPr/>
        </p:nvPicPr>
        <p:blipFill>
          <a:blip r:embed="rId3"/>
          <a:stretch>
            <a:fillRect/>
          </a:stretch>
        </p:blipFill>
        <p:spPr>
          <a:xfrm>
            <a:off x="1982590" y="4031170"/>
            <a:ext cx="6838950" cy="752475"/>
          </a:xfrm>
          <a:prstGeom prst="rect">
            <a:avLst/>
          </a:prstGeom>
        </p:spPr>
      </p:pic>
    </p:spTree>
    <p:extLst>
      <p:ext uri="{BB962C8B-B14F-4D97-AF65-F5344CB8AC3E}">
        <p14:creationId xmlns:p14="http://schemas.microsoft.com/office/powerpoint/2010/main" val="273530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6709-0960-4067-9B38-0D1FEBDD34D9}"/>
              </a:ext>
            </a:extLst>
          </p:cNvPr>
          <p:cNvSpPr>
            <a:spLocks noGrp="1"/>
          </p:cNvSpPr>
          <p:nvPr>
            <p:ph type="title"/>
          </p:nvPr>
        </p:nvSpPr>
        <p:spPr>
          <a:xfrm>
            <a:off x="175260" y="292975"/>
            <a:ext cx="8746864" cy="752706"/>
          </a:xfrm>
        </p:spPr>
        <p:txBody>
          <a:bodyPr/>
          <a:lstStyle/>
          <a:p>
            <a:r>
              <a:rPr lang="en-US" dirty="0"/>
              <a:t>Hub Module</a:t>
            </a:r>
          </a:p>
        </p:txBody>
      </p:sp>
      <p:sp>
        <p:nvSpPr>
          <p:cNvPr id="11" name="Content Placeholder 10">
            <a:extLst>
              <a:ext uri="{FF2B5EF4-FFF2-40B4-BE49-F238E27FC236}">
                <a16:creationId xmlns:a16="http://schemas.microsoft.com/office/drawing/2014/main" id="{726E019F-CE16-4607-A0DC-3B6FA88651E7}"/>
              </a:ext>
            </a:extLst>
          </p:cNvPr>
          <p:cNvSpPr>
            <a:spLocks noGrp="1"/>
          </p:cNvSpPr>
          <p:nvPr>
            <p:ph idx="1"/>
          </p:nvPr>
        </p:nvSpPr>
        <p:spPr/>
        <p:txBody>
          <a:bodyPr/>
          <a:lstStyle/>
          <a:p>
            <a:r>
              <a:rPr lang="en-US" dirty="0"/>
              <a:t>The “hub” python module contains all the key functions/objects that are necessary to interact with the SPIKE Prime hub.</a:t>
            </a:r>
          </a:p>
          <a:p>
            <a:r>
              <a:rPr lang="en-US" dirty="0"/>
              <a:t>To access this module, you must first “import” the module. Type “import hub” at the </a:t>
            </a:r>
            <a:r>
              <a:rPr lang="en-US" dirty="0" err="1"/>
              <a:t>MicroPython</a:t>
            </a:r>
            <a:r>
              <a:rPr lang="en-US" dirty="0"/>
              <a:t> prompt</a:t>
            </a:r>
          </a:p>
          <a:p>
            <a:endParaRPr lang="en-US" dirty="0"/>
          </a:p>
          <a:p>
            <a:endParaRPr lang="en-US" dirty="0"/>
          </a:p>
          <a:p>
            <a:r>
              <a:rPr lang="en-US" dirty="0"/>
              <a:t>Once you have imported hub, you can explore some of the interfaces it exposes using autocompletion.  Type “hub.” (make sure to include the period) and then hit the “Tab” button</a:t>
            </a:r>
          </a:p>
          <a:p>
            <a:endParaRPr lang="en-US" dirty="0"/>
          </a:p>
          <a:p>
            <a:endParaRPr lang="en-US" dirty="0"/>
          </a:p>
        </p:txBody>
      </p:sp>
      <p:sp>
        <p:nvSpPr>
          <p:cNvPr id="4" name="Footer Placeholder 3">
            <a:extLst>
              <a:ext uri="{FF2B5EF4-FFF2-40B4-BE49-F238E27FC236}">
                <a16:creationId xmlns:a16="http://schemas.microsoft.com/office/drawing/2014/main" id="{94E3267E-2348-407D-810B-CEFBF19B7615}"/>
              </a:ext>
            </a:extLst>
          </p:cNvPr>
          <p:cNvSpPr>
            <a:spLocks noGrp="1"/>
          </p:cNvSpPr>
          <p:nvPr>
            <p:ph type="ftr" sz="quarter" idx="11"/>
          </p:nvPr>
        </p:nvSpPr>
        <p:spPr>
          <a:xfrm>
            <a:off x="88409" y="6321349"/>
            <a:ext cx="4870585" cy="365125"/>
          </a:xfrm>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1AC9519D-A7BF-4908-A147-F1BC5406B13E}"/>
              </a:ext>
            </a:extLst>
          </p:cNvPr>
          <p:cNvSpPr>
            <a:spLocks noGrp="1"/>
          </p:cNvSpPr>
          <p:nvPr>
            <p:ph type="sldNum" sz="quarter" idx="12"/>
          </p:nvPr>
        </p:nvSpPr>
        <p:spPr>
          <a:xfrm>
            <a:off x="8236372" y="6326361"/>
            <a:ext cx="770468" cy="365125"/>
          </a:xfrm>
        </p:spPr>
        <p:txBody>
          <a:bodyPr/>
          <a:lstStyle/>
          <a:p>
            <a:fld id="{BBD74847-7BE4-4E4D-8159-51DF7B93C616}" type="slidenum">
              <a:rPr lang="en-US" smtClean="0"/>
              <a:pPr/>
              <a:t>7</a:t>
            </a:fld>
            <a:endParaRPr lang="en-US"/>
          </a:p>
        </p:txBody>
      </p:sp>
      <p:pic>
        <p:nvPicPr>
          <p:cNvPr id="3" name="Picture 2">
            <a:extLst>
              <a:ext uri="{FF2B5EF4-FFF2-40B4-BE49-F238E27FC236}">
                <a16:creationId xmlns:a16="http://schemas.microsoft.com/office/drawing/2014/main" id="{D883C7E8-8D09-4195-B4DB-1B1DD97B2629}"/>
              </a:ext>
            </a:extLst>
          </p:cNvPr>
          <p:cNvPicPr>
            <a:picLocks noChangeAspect="1"/>
          </p:cNvPicPr>
          <p:nvPr/>
        </p:nvPicPr>
        <p:blipFill rotWithShape="1">
          <a:blip r:embed="rId2"/>
          <a:srcRect l="2376" b="56681"/>
          <a:stretch/>
        </p:blipFill>
        <p:spPr>
          <a:xfrm>
            <a:off x="1499615" y="2614944"/>
            <a:ext cx="5327883" cy="550943"/>
          </a:xfrm>
          <a:prstGeom prst="rect">
            <a:avLst/>
          </a:prstGeom>
        </p:spPr>
      </p:pic>
      <p:sp>
        <p:nvSpPr>
          <p:cNvPr id="12" name="Rectangle 11">
            <a:extLst>
              <a:ext uri="{FF2B5EF4-FFF2-40B4-BE49-F238E27FC236}">
                <a16:creationId xmlns:a16="http://schemas.microsoft.com/office/drawing/2014/main" id="{B9A9911A-0095-4327-9CD7-D82B3F1F7DFB}"/>
              </a:ext>
            </a:extLst>
          </p:cNvPr>
          <p:cNvSpPr/>
          <p:nvPr/>
        </p:nvSpPr>
        <p:spPr>
          <a:xfrm>
            <a:off x="1672399" y="4224528"/>
            <a:ext cx="5751576" cy="15666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hub.</a:t>
            </a:r>
          </a:p>
          <a:p>
            <a:r>
              <a:rPr lang="en-US" sz="1200" dirty="0">
                <a:latin typeface="Courier New" panose="02070309020205020404" pitchFamily="49" charset="0"/>
                <a:cs typeface="Courier New" panose="02070309020205020404" pitchFamily="49" charset="0"/>
              </a:rPr>
              <a:t>__class__       __name__        __version__     BT_VCP</a:t>
            </a:r>
          </a:p>
          <a:p>
            <a:r>
              <a:rPr lang="en-US" sz="1200" dirty="0">
                <a:latin typeface="Courier New" panose="02070309020205020404" pitchFamily="49" charset="0"/>
                <a:cs typeface="Courier New" panose="02070309020205020404" pitchFamily="49" charset="0"/>
              </a:rPr>
              <a:t>Image           USB_VCP         battery         </a:t>
            </a:r>
            <a:r>
              <a:rPr lang="en-US" sz="1200" dirty="0" err="1">
                <a:latin typeface="Courier New" panose="02070309020205020404" pitchFamily="49" charset="0"/>
                <a:cs typeface="Courier New" panose="02070309020205020404" pitchFamily="49" charset="0"/>
              </a:rPr>
              <a:t>ble</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bluetooth</a:t>
            </a:r>
            <a:r>
              <a:rPr lang="en-US" sz="1200" dirty="0">
                <a:latin typeface="Courier New" panose="02070309020205020404" pitchFamily="49" charset="0"/>
                <a:cs typeface="Courier New" panose="02070309020205020404" pitchFamily="49" charset="0"/>
              </a:rPr>
              <a:t>       button          display         info</a:t>
            </a:r>
          </a:p>
          <a:p>
            <a:r>
              <a:rPr lang="en-US" sz="1200" dirty="0">
                <a:latin typeface="Courier New" panose="02070309020205020404" pitchFamily="49" charset="0"/>
                <a:cs typeface="Courier New" panose="02070309020205020404" pitchFamily="49" charset="0"/>
              </a:rPr>
              <a:t>led             motion          port            </a:t>
            </a:r>
            <a:r>
              <a:rPr lang="en-US" sz="1200" dirty="0" err="1">
                <a:latin typeface="Courier New" panose="02070309020205020404" pitchFamily="49" charset="0"/>
                <a:cs typeface="Courier New" panose="02070309020205020404" pitchFamily="49" charset="0"/>
              </a:rPr>
              <a:t>power_off</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sound           status          supervision     temperature</a:t>
            </a:r>
          </a:p>
        </p:txBody>
      </p:sp>
    </p:spTree>
    <p:extLst>
      <p:ext uri="{BB962C8B-B14F-4D97-AF65-F5344CB8AC3E}">
        <p14:creationId xmlns:p14="http://schemas.microsoft.com/office/powerpoint/2010/main" val="239952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D9CC-630F-4BEB-B96C-5074B56D783A}"/>
              </a:ext>
            </a:extLst>
          </p:cNvPr>
          <p:cNvSpPr>
            <a:spLocks noGrp="1"/>
          </p:cNvSpPr>
          <p:nvPr>
            <p:ph type="title"/>
          </p:nvPr>
        </p:nvSpPr>
        <p:spPr/>
        <p:txBody>
          <a:bodyPr/>
          <a:lstStyle/>
          <a:p>
            <a:r>
              <a:rPr lang="en-US" dirty="0"/>
              <a:t>Help Command</a:t>
            </a:r>
          </a:p>
        </p:txBody>
      </p:sp>
      <p:sp>
        <p:nvSpPr>
          <p:cNvPr id="3" name="Content Placeholder 2">
            <a:extLst>
              <a:ext uri="{FF2B5EF4-FFF2-40B4-BE49-F238E27FC236}">
                <a16:creationId xmlns:a16="http://schemas.microsoft.com/office/drawing/2014/main" id="{8436FA09-3B87-4CBC-99CC-F0343D6A9412}"/>
              </a:ext>
            </a:extLst>
          </p:cNvPr>
          <p:cNvSpPr>
            <a:spLocks noGrp="1"/>
          </p:cNvSpPr>
          <p:nvPr>
            <p:ph idx="1"/>
          </p:nvPr>
        </p:nvSpPr>
        <p:spPr/>
        <p:txBody>
          <a:bodyPr/>
          <a:lstStyle/>
          <a:p>
            <a:r>
              <a:rPr lang="en-US" dirty="0"/>
              <a:t>The on-brick </a:t>
            </a:r>
            <a:r>
              <a:rPr lang="en-US" dirty="0" err="1"/>
              <a:t>MicroPython</a:t>
            </a:r>
            <a:r>
              <a:rPr lang="en-US" dirty="0"/>
              <a:t> also provides a limited help tool. To access help, type “help()” </a:t>
            </a:r>
          </a:p>
        </p:txBody>
      </p:sp>
      <p:sp>
        <p:nvSpPr>
          <p:cNvPr id="4" name="Footer Placeholder 3">
            <a:extLst>
              <a:ext uri="{FF2B5EF4-FFF2-40B4-BE49-F238E27FC236}">
                <a16:creationId xmlns:a16="http://schemas.microsoft.com/office/drawing/2014/main" id="{F2903359-5880-44F0-A906-D844CDA8780C}"/>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F744B257-1BF2-4F84-890B-51FFE89B5BAA}"/>
              </a:ext>
            </a:extLst>
          </p:cNvPr>
          <p:cNvSpPr>
            <a:spLocks noGrp="1"/>
          </p:cNvSpPr>
          <p:nvPr>
            <p:ph type="sldNum" sz="quarter" idx="12"/>
          </p:nvPr>
        </p:nvSpPr>
        <p:spPr/>
        <p:txBody>
          <a:bodyPr/>
          <a:lstStyle/>
          <a:p>
            <a:fld id="{BBD74847-7BE4-4E4D-8159-51DF7B93C616}" type="slidenum">
              <a:rPr lang="en-US" smtClean="0"/>
              <a:t>8</a:t>
            </a:fld>
            <a:endParaRPr lang="en-US"/>
          </a:p>
        </p:txBody>
      </p:sp>
      <p:sp>
        <p:nvSpPr>
          <p:cNvPr id="6" name="Rectangle 5">
            <a:extLst>
              <a:ext uri="{FF2B5EF4-FFF2-40B4-BE49-F238E27FC236}">
                <a16:creationId xmlns:a16="http://schemas.microsoft.com/office/drawing/2014/main" id="{CBF21260-126F-4DB0-9A60-1A9A0C80F6F4}"/>
              </a:ext>
            </a:extLst>
          </p:cNvPr>
          <p:cNvSpPr/>
          <p:nvPr/>
        </p:nvSpPr>
        <p:spPr>
          <a:xfrm>
            <a:off x="1453448" y="1664208"/>
            <a:ext cx="6190488" cy="35295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help()</a:t>
            </a:r>
          </a:p>
          <a:p>
            <a:r>
              <a:rPr lang="en-US" sz="1200" dirty="0">
                <a:latin typeface="Courier New" panose="02070309020205020404" pitchFamily="49" charset="0"/>
                <a:cs typeface="Courier New" panose="02070309020205020404" pitchFamily="49" charset="0"/>
              </a:rPr>
              <a:t>Welcome to </a:t>
            </a:r>
            <a:r>
              <a:rPr lang="en-US" sz="1200" dirty="0" err="1">
                <a:latin typeface="Courier New" panose="02070309020205020404" pitchFamily="49" charset="0"/>
                <a:cs typeface="Courier New" panose="02070309020205020404" pitchFamily="49" charset="0"/>
              </a:rPr>
              <a:t>MicroPython</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For online help please visit http://micropython.org/help/.</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Quick overview of commands for the board:</a:t>
            </a:r>
          </a:p>
          <a:p>
            <a:r>
              <a:rPr lang="en-US" sz="1200" dirty="0">
                <a:latin typeface="Courier New" panose="02070309020205020404" pitchFamily="49" charset="0"/>
                <a:cs typeface="Courier New" panose="02070309020205020404" pitchFamily="49" charset="0"/>
              </a:rPr>
              <a:t>  hub.info()    -- print some general information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hub.status</a:t>
            </a:r>
            <a:r>
              <a:rPr lang="en-US" sz="1200" dirty="0">
                <a:latin typeface="Courier New" panose="02070309020205020404" pitchFamily="49" charset="0"/>
                <a:cs typeface="Courier New" panose="02070309020205020404" pitchFamily="49" charset="0"/>
              </a:rPr>
              <a:t>()  -- print sensor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Control commands:</a:t>
            </a:r>
          </a:p>
          <a:p>
            <a:r>
              <a:rPr lang="en-US" sz="1200" dirty="0">
                <a:latin typeface="Courier New" panose="02070309020205020404" pitchFamily="49" charset="0"/>
                <a:cs typeface="Courier New" panose="02070309020205020404" pitchFamily="49" charset="0"/>
              </a:rPr>
              <a:t>  CTRL-A        -- on a blank line, enter raw REPL mode</a:t>
            </a:r>
          </a:p>
          <a:p>
            <a:r>
              <a:rPr lang="en-US" sz="1200" dirty="0">
                <a:latin typeface="Courier New" panose="02070309020205020404" pitchFamily="49" charset="0"/>
                <a:cs typeface="Courier New" panose="02070309020205020404" pitchFamily="49" charset="0"/>
              </a:rPr>
              <a:t>  CTRL-B        -- on a blank line, enter normal REPL mode</a:t>
            </a:r>
          </a:p>
          <a:p>
            <a:r>
              <a:rPr lang="en-US" sz="1200" dirty="0">
                <a:latin typeface="Courier New" panose="02070309020205020404" pitchFamily="49" charset="0"/>
                <a:cs typeface="Courier New" panose="02070309020205020404" pitchFamily="49" charset="0"/>
              </a:rPr>
              <a:t>  CTRL-C        -- interrupt a running program</a:t>
            </a:r>
          </a:p>
          <a:p>
            <a:r>
              <a:rPr lang="en-US" sz="1200" dirty="0">
                <a:latin typeface="Courier New" panose="02070309020205020404" pitchFamily="49" charset="0"/>
                <a:cs typeface="Courier New" panose="02070309020205020404" pitchFamily="49" charset="0"/>
              </a:rPr>
              <a:t>  CTRL-D        -- on a blank line, do a soft reset of the board</a:t>
            </a:r>
          </a:p>
          <a:p>
            <a:r>
              <a:rPr lang="en-US" sz="1200" dirty="0">
                <a:latin typeface="Courier New" panose="02070309020205020404" pitchFamily="49" charset="0"/>
                <a:cs typeface="Courier New" panose="02070309020205020404" pitchFamily="49" charset="0"/>
              </a:rPr>
              <a:t>  CTRL-E        -- on a blank line, enter paste mode</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For further help on a specific object, type help(obj)</a:t>
            </a:r>
          </a:p>
          <a:p>
            <a:r>
              <a:rPr lang="en-US" sz="1200" dirty="0">
                <a:latin typeface="Courier New" panose="02070309020205020404" pitchFamily="49" charset="0"/>
                <a:cs typeface="Courier New" panose="02070309020205020404" pitchFamily="49" charset="0"/>
              </a:rPr>
              <a:t>For a list of available modules, type help('modules')</a:t>
            </a:r>
          </a:p>
        </p:txBody>
      </p:sp>
    </p:spTree>
    <p:extLst>
      <p:ext uri="{BB962C8B-B14F-4D97-AF65-F5344CB8AC3E}">
        <p14:creationId xmlns:p14="http://schemas.microsoft.com/office/powerpoint/2010/main" val="3971994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D9CC-630F-4BEB-B96C-5074B56D783A}"/>
              </a:ext>
            </a:extLst>
          </p:cNvPr>
          <p:cNvSpPr>
            <a:spLocks noGrp="1"/>
          </p:cNvSpPr>
          <p:nvPr>
            <p:ph type="title"/>
          </p:nvPr>
        </p:nvSpPr>
        <p:spPr/>
        <p:txBody>
          <a:bodyPr/>
          <a:lstStyle/>
          <a:p>
            <a:r>
              <a:rPr lang="en-US" dirty="0"/>
              <a:t>Other Modules/Libraries</a:t>
            </a:r>
          </a:p>
        </p:txBody>
      </p:sp>
      <p:sp>
        <p:nvSpPr>
          <p:cNvPr id="3" name="Content Placeholder 2">
            <a:extLst>
              <a:ext uri="{FF2B5EF4-FFF2-40B4-BE49-F238E27FC236}">
                <a16:creationId xmlns:a16="http://schemas.microsoft.com/office/drawing/2014/main" id="{8436FA09-3B87-4CBC-99CC-F0343D6A9412}"/>
              </a:ext>
            </a:extLst>
          </p:cNvPr>
          <p:cNvSpPr>
            <a:spLocks noGrp="1"/>
          </p:cNvSpPr>
          <p:nvPr>
            <p:ph idx="1"/>
          </p:nvPr>
        </p:nvSpPr>
        <p:spPr/>
        <p:txBody>
          <a:bodyPr/>
          <a:lstStyle/>
          <a:p>
            <a:r>
              <a:rPr lang="en-US" dirty="0"/>
              <a:t>Type the </a:t>
            </a:r>
            <a:r>
              <a:rPr lang="en-US" dirty="0">
                <a:latin typeface="Courier New" panose="02070309020205020404" pitchFamily="49" charset="0"/>
                <a:cs typeface="Courier New" panose="02070309020205020404" pitchFamily="49" charset="0"/>
              </a:rPr>
              <a:t>help(‘modules‘) </a:t>
            </a:r>
            <a:r>
              <a:rPr lang="en-US" dirty="0"/>
              <a:t>command (make sure to type the quotes)</a:t>
            </a:r>
          </a:p>
          <a:p>
            <a:endParaRPr lang="en-US" dirty="0"/>
          </a:p>
          <a:p>
            <a:endParaRPr lang="en-US" dirty="0"/>
          </a:p>
          <a:p>
            <a:endParaRPr lang="en-US" dirty="0"/>
          </a:p>
          <a:p>
            <a:endParaRPr lang="en-US" dirty="0"/>
          </a:p>
          <a:p>
            <a:endParaRPr lang="en-US" dirty="0"/>
          </a:p>
          <a:p>
            <a:endParaRPr lang="en-US" dirty="0"/>
          </a:p>
          <a:p>
            <a:endParaRPr lang="en-US" dirty="0"/>
          </a:p>
          <a:p>
            <a:r>
              <a:rPr lang="en-US" dirty="0"/>
              <a:t>This provides a list of modules that are available on the SPIKE Prime</a:t>
            </a:r>
          </a:p>
        </p:txBody>
      </p:sp>
      <p:sp>
        <p:nvSpPr>
          <p:cNvPr id="4" name="Footer Placeholder 3">
            <a:extLst>
              <a:ext uri="{FF2B5EF4-FFF2-40B4-BE49-F238E27FC236}">
                <a16:creationId xmlns:a16="http://schemas.microsoft.com/office/drawing/2014/main" id="{F2903359-5880-44F0-A906-D844CDA8780C}"/>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F744B257-1BF2-4F84-890B-51FFE89B5BAA}"/>
              </a:ext>
            </a:extLst>
          </p:cNvPr>
          <p:cNvSpPr>
            <a:spLocks noGrp="1"/>
          </p:cNvSpPr>
          <p:nvPr>
            <p:ph type="sldNum" sz="quarter" idx="12"/>
          </p:nvPr>
        </p:nvSpPr>
        <p:spPr/>
        <p:txBody>
          <a:bodyPr/>
          <a:lstStyle/>
          <a:p>
            <a:fld id="{BBD74847-7BE4-4E4D-8159-51DF7B93C616}" type="slidenum">
              <a:rPr lang="en-US" smtClean="0"/>
              <a:t>9</a:t>
            </a:fld>
            <a:endParaRPr lang="en-US"/>
          </a:p>
        </p:txBody>
      </p:sp>
      <p:sp>
        <p:nvSpPr>
          <p:cNvPr id="6" name="Rectangle 5">
            <a:extLst>
              <a:ext uri="{FF2B5EF4-FFF2-40B4-BE49-F238E27FC236}">
                <a16:creationId xmlns:a16="http://schemas.microsoft.com/office/drawing/2014/main" id="{CBF21260-126F-4DB0-9A60-1A9A0C80F6F4}"/>
              </a:ext>
            </a:extLst>
          </p:cNvPr>
          <p:cNvSpPr/>
          <p:nvPr/>
        </p:nvSpPr>
        <p:spPr>
          <a:xfrm>
            <a:off x="1453448" y="1600200"/>
            <a:ext cx="6190488" cy="2642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help('modules')</a:t>
            </a:r>
          </a:p>
          <a:p>
            <a:r>
              <a:rPr lang="en-US" sz="1200" dirty="0">
                <a:latin typeface="Courier New" panose="02070309020205020404" pitchFamily="49" charset="0"/>
                <a:cs typeface="Courier New" panose="02070309020205020404" pitchFamily="49" charset="0"/>
              </a:rPr>
              <a:t>__main__          </a:t>
            </a:r>
            <a:r>
              <a:rPr lang="en-US" sz="1200" dirty="0" err="1">
                <a:latin typeface="Courier New" panose="02070309020205020404" pitchFamily="49" charset="0"/>
                <a:cs typeface="Courier New" panose="02070309020205020404" pitchFamily="49" charset="0"/>
              </a:rPr>
              <a:t>heapq</a:t>
            </a:r>
            <a:r>
              <a:rPr lang="en-US" sz="1200" dirty="0">
                <a:latin typeface="Courier New" panose="02070309020205020404" pitchFamily="49" charset="0"/>
                <a:cs typeface="Courier New" panose="02070309020205020404" pitchFamily="49" charset="0"/>
              </a:rPr>
              <a:t>             struct            </a:t>
            </a:r>
            <a:r>
              <a:rPr lang="en-US" sz="1200" dirty="0" err="1">
                <a:latin typeface="Courier New" panose="02070309020205020404" pitchFamily="49" charset="0"/>
                <a:cs typeface="Courier New" panose="02070309020205020404" pitchFamily="49" charset="0"/>
              </a:rPr>
              <a:t>umachine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_</a:t>
            </a:r>
            <a:r>
              <a:rPr lang="en-US" sz="1200" dirty="0" err="1">
                <a:latin typeface="Courier New" panose="02070309020205020404" pitchFamily="49" charset="0"/>
                <a:cs typeface="Courier New" panose="02070309020205020404" pitchFamily="49" charset="0"/>
              </a:rPr>
              <a:t>onewire</a:t>
            </a:r>
            <a:r>
              <a:rPr lang="en-US" sz="1200" dirty="0">
                <a:latin typeface="Courier New" panose="02070309020205020404" pitchFamily="49" charset="0"/>
                <a:cs typeface="Courier New" panose="02070309020205020404" pitchFamily="49" charset="0"/>
              </a:rPr>
              <a:t>          hub               sys               </a:t>
            </a:r>
            <a:r>
              <a:rPr lang="en-US" sz="1200" dirty="0" err="1">
                <a:latin typeface="Courier New" panose="02070309020205020404" pitchFamily="49" charset="0"/>
                <a:cs typeface="Courier New" panose="02070309020205020404" pitchFamily="49" charset="0"/>
              </a:rPr>
              <a:t>uos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array             </a:t>
            </a:r>
            <a:r>
              <a:rPr lang="en-US" sz="1200" dirty="0" err="1">
                <a:latin typeface="Courier New" panose="02070309020205020404" pitchFamily="49" charset="0"/>
                <a:cs typeface="Courier New" panose="02070309020205020404" pitchFamily="49" charset="0"/>
              </a:rPr>
              <a:t>io</a:t>
            </a:r>
            <a:r>
              <a:rPr lang="en-US" sz="1200" dirty="0">
                <a:latin typeface="Courier New" panose="02070309020205020404" pitchFamily="49" charset="0"/>
                <a:cs typeface="Courier New" panose="02070309020205020404" pitchFamily="49" charset="0"/>
              </a:rPr>
              <a:t>                time              </a:t>
            </a:r>
            <a:r>
              <a:rPr lang="en-US" sz="1200" dirty="0" err="1">
                <a:latin typeface="Courier New" panose="02070309020205020404" pitchFamily="49" charset="0"/>
                <a:cs typeface="Courier New" panose="02070309020205020404" pitchFamily="49" charset="0"/>
              </a:rPr>
              <a:t>urandom</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binascii</a:t>
            </a:r>
            <a:r>
              <a:rPr lang="en-US" sz="1200" dirty="0">
                <a:latin typeface="Courier New" panose="02070309020205020404" pitchFamily="49" charset="0"/>
                <a:cs typeface="Courier New" panose="02070309020205020404" pitchFamily="49" charset="0"/>
              </a:rPr>
              <a:t>          json              </a:t>
            </a:r>
            <a:r>
              <a:rPr lang="en-US" sz="1200" dirty="0" err="1">
                <a:latin typeface="Courier New" panose="02070309020205020404" pitchFamily="49" charset="0"/>
                <a:cs typeface="Courier New" panose="02070309020205020404" pitchFamily="49" charset="0"/>
              </a:rPr>
              <a:t>ubinascii</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ure</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builtins</a:t>
            </a:r>
            <a:r>
              <a:rPr lang="en-US" sz="1200" dirty="0">
                <a:latin typeface="Courier New" panose="02070309020205020404" pitchFamily="49" charset="0"/>
                <a:cs typeface="Courier New" panose="02070309020205020404" pitchFamily="49" charset="0"/>
              </a:rPr>
              <a:t>          machine           </a:t>
            </a:r>
            <a:r>
              <a:rPr lang="en-US" sz="1200" dirty="0" err="1">
                <a:latin typeface="Courier New" panose="02070309020205020404" pitchFamily="49" charset="0"/>
                <a:cs typeface="Courier New" panose="02070309020205020404" pitchFamily="49" charset="0"/>
              </a:rPr>
              <a:t>ucollections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uselect</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cmath</a:t>
            </a:r>
            <a:r>
              <a:rPr lang="en-US" sz="1200" dirty="0">
                <a:latin typeface="Courier New" panose="02070309020205020404" pitchFamily="49" charset="0"/>
                <a:cs typeface="Courier New" panose="02070309020205020404" pitchFamily="49" charset="0"/>
              </a:rPr>
              <a:t>             math              </a:t>
            </a:r>
            <a:r>
              <a:rPr lang="en-US" sz="1200" dirty="0" err="1">
                <a:latin typeface="Courier New" panose="02070309020205020404" pitchFamily="49" charset="0"/>
                <a:cs typeface="Courier New" panose="02070309020205020404" pitchFamily="49" charset="0"/>
              </a:rPr>
              <a:t>uctypes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ustruct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collections       </a:t>
            </a:r>
            <a:r>
              <a:rPr lang="en-US" sz="1200" dirty="0" err="1">
                <a:latin typeface="Courier New" panose="02070309020205020404" pitchFamily="49" charset="0"/>
                <a:cs typeface="Courier New" panose="02070309020205020404" pitchFamily="49" charset="0"/>
              </a:rPr>
              <a:t>micropython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uerrno</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utime</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errno</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uhashlib</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utimeq</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firmware          random            </a:t>
            </a:r>
            <a:r>
              <a:rPr lang="en-US" sz="1200" dirty="0" err="1">
                <a:latin typeface="Courier New" panose="02070309020205020404" pitchFamily="49" charset="0"/>
                <a:cs typeface="Courier New" panose="02070309020205020404" pitchFamily="49" charset="0"/>
              </a:rPr>
              <a:t>uheapq</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uzlib</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gc</a:t>
            </a:r>
            <a:r>
              <a:rPr lang="en-US" sz="1200" dirty="0">
                <a:latin typeface="Courier New" panose="02070309020205020404" pitchFamily="49" charset="0"/>
                <a:cs typeface="Courier New" panose="02070309020205020404" pitchFamily="49" charset="0"/>
              </a:rPr>
              <a:t>                re                </a:t>
            </a:r>
            <a:r>
              <a:rPr lang="en-US" sz="1200" dirty="0" err="1">
                <a:latin typeface="Courier New" panose="02070309020205020404" pitchFamily="49" charset="0"/>
                <a:cs typeface="Courier New" panose="02070309020205020404" pitchFamily="49" charset="0"/>
              </a:rPr>
              <a:t>uio</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zlib</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hashlib</a:t>
            </a:r>
            <a:r>
              <a:rPr lang="en-US" sz="1200" dirty="0">
                <a:latin typeface="Courier New" panose="02070309020205020404" pitchFamily="49" charset="0"/>
                <a:cs typeface="Courier New" panose="02070309020205020404" pitchFamily="49" charset="0"/>
              </a:rPr>
              <a:t>           select            </a:t>
            </a:r>
            <a:r>
              <a:rPr lang="en-US" sz="1200" dirty="0" err="1">
                <a:latin typeface="Courier New" panose="02070309020205020404" pitchFamily="49" charset="0"/>
                <a:cs typeface="Courier New" panose="02070309020205020404" pitchFamily="49" charset="0"/>
              </a:rPr>
              <a:t>ujson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Plus any modules on the filesystem</a:t>
            </a:r>
          </a:p>
          <a:p>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60377769"/>
      </p:ext>
    </p:extLst>
  </p:cSld>
  <p:clrMapOvr>
    <a:masterClrMapping/>
  </p:clrMapOvr>
</p:sld>
</file>

<file path=ppt/theme/theme1.xml><?xml version="1.0" encoding="utf-8"?>
<a:theme xmlns:a="http://schemas.openxmlformats.org/drawingml/2006/main" name="Dividend">
  <a:themeElements>
    <a:clrScheme name="Spike Prime Lessons">
      <a:dk1>
        <a:srgbClr val="000000"/>
      </a:dk1>
      <a:lt1>
        <a:srgbClr val="FFFFFF"/>
      </a:lt1>
      <a:dk2>
        <a:srgbClr val="000000"/>
      </a:dk2>
      <a:lt2>
        <a:srgbClr val="FFFFFF"/>
      </a:lt2>
      <a:accent1>
        <a:srgbClr val="FFD500"/>
      </a:accent1>
      <a:accent2>
        <a:srgbClr val="961BDB"/>
      </a:accent2>
      <a:accent3>
        <a:srgbClr val="FF0000"/>
      </a:accent3>
      <a:accent4>
        <a:srgbClr val="65D7FF"/>
      </a:accent4>
      <a:accent5>
        <a:srgbClr val="5B9BD5"/>
      </a:accent5>
      <a:accent6>
        <a:srgbClr val="70AD47"/>
      </a:accent6>
      <a:hlink>
        <a:srgbClr val="961BDB"/>
      </a:hlink>
      <a:folHlink>
        <a:srgbClr val="65D7F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1415</TotalTime>
  <Words>1299</Words>
  <Application>Microsoft Office PowerPoint</Application>
  <PresentationFormat>On-screen Show (4:3)</PresentationFormat>
  <Paragraphs>156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Gill Sans MT</vt:lpstr>
      <vt:lpstr>Helvetica Neue</vt:lpstr>
      <vt:lpstr>Wingdings 2</vt:lpstr>
      <vt:lpstr>Dividend</vt:lpstr>
      <vt:lpstr>Micropython on spike prime</vt:lpstr>
      <vt:lpstr>Lesson Objectives</vt:lpstr>
      <vt:lpstr>Step 1: Connect (Windows)</vt:lpstr>
      <vt:lpstr>Step 1: Connect (Debian GNU/Linux)</vt:lpstr>
      <vt:lpstr>Step 1: Connect (Mac os x)</vt:lpstr>
      <vt:lpstr>STEp 2</vt:lpstr>
      <vt:lpstr>Hub Module</vt:lpstr>
      <vt:lpstr>Help Command</vt:lpstr>
      <vt:lpstr>Other Modules/Libraries</vt:lpstr>
      <vt:lpstr>Other Modules/Libraries</vt:lpstr>
      <vt:lpstr>CHALLENGE 1: HELLO WORLD</vt:lpstr>
      <vt:lpstr>CHALLENGE 1: HELLO WORLD</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BEGINNER PROGRAMMING LESSON</dc:title>
  <dc:creator>Srinivasan Seshan</dc:creator>
  <cp:lastModifiedBy>Sanjay Seshan</cp:lastModifiedBy>
  <cp:revision>138</cp:revision>
  <dcterms:created xsi:type="dcterms:W3CDTF">2016-07-04T02:35:12Z</dcterms:created>
  <dcterms:modified xsi:type="dcterms:W3CDTF">2020-01-17T21:39:29Z</dcterms:modified>
</cp:coreProperties>
</file>